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edgar sous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Oswald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swa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6-17T16:54:06.958">
    <p:pos x="6000" y="0"/>
    <p:text>Sistema de permissões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35433c0b7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35433c0b7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35433c0b7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35433c0b7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5433c0b7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5433c0b7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35232d8a92_8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35232d8a92_8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35232d8a92_8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35232d8a92_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35232d8a92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35232d8a92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35232d8a92_8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35232d8a92_8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35232d8a92_8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35232d8a92_8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Continuos Delivery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35433c0b7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35433c0b7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35232d8a92_8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35232d8a92_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8c1997cbf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8c1997cbf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35232d8a9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35232d8a9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ad6c7e10c1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ad6c7e10c1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Usando, por exemplo, a apresentação de exercícios na forma de jogos ou testes, fomentando o uso desta aplicação dentro e fora do contexto de sala de aula.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Desenvolver um ambiente de trabalho mais dinâmico em que alunos e docentes podem com mais facilidade trocar informações, consultar/submeter exercícios, gerir turmas de alunos, realizar testes e desafios na plataforma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35232d8a9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35232d8a9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351b2ab1b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351b2ab1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35433c0b7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35433c0b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Angular: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Oferece programação por componentes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Permite a automatização na circularização de dados (two-way data binding)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Django: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Maior facilidade na modelação e manutenção da base de dados.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Fornece conteúdo nos mais diversos formatos (JSON, XML, etc…).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Possui alguns mecanismos de segurança.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Código escrito em Python, linguagem suportada por uma grande variedade de máquinas.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 API: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Permite que um sistema faça pedidos ao servidor Django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Exige o uso de hipertexto, que se adapta muito bem, pois o cliente e o servidor são acoplados de forma muito fraca.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Não precisa de haver API fixa, o client só precisa de saber o URL inicial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35232d8a9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35232d8a9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Usamos nodejs porque é desenhado especificamente para aplicações web, é mais eficiente uma vez que normalmente só usa uma thread enquanto que python utiliza uma thread por cada conexão.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35433c0b7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35433c0b7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5" name="Google Shape;115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16" name="Google Shape;116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1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22" name="Google Shape;122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3"/>
          <p:cNvSpPr txBox="1"/>
          <p:nvPr>
            <p:ph idx="2" type="title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31" name="Google Shape;131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32" name="Google Shape;132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38" name="Google Shape;138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14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9" name="Google Shape;149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0" name="Google Shape;150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56" name="Google Shape;156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14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162" name="Google Shape;162;p1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15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5"/>
          <p:cNvSpPr txBox="1"/>
          <p:nvPr>
            <p:ph hasCustomPrompt="1" idx="3" type="title"/>
          </p:nvPr>
        </p:nvSpPr>
        <p:spPr>
          <a:xfrm>
            <a:off x="30957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5"/>
          <p:cNvSpPr txBox="1"/>
          <p:nvPr>
            <p:ph hasCustomPrompt="1" idx="4" type="title"/>
          </p:nvPr>
        </p:nvSpPr>
        <p:spPr>
          <a:xfrm>
            <a:off x="50556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15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idx="6" type="subTitle"/>
          </p:nvPr>
        </p:nvSpPr>
        <p:spPr>
          <a:xfrm>
            <a:off x="30311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5"/>
          <p:cNvSpPr txBox="1"/>
          <p:nvPr>
            <p:ph idx="7" type="subTitle"/>
          </p:nvPr>
        </p:nvSpPr>
        <p:spPr>
          <a:xfrm>
            <a:off x="49910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5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5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5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5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5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2" name="Google Shape;182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83" name="Google Shape;183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89" name="Google Shape;189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16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7" name="Google Shape;197;p16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6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6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1" name="Google Shape;201;p16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2" name="Google Shape;202;p16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3" name="Google Shape;203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6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09" name="Google Shape;209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7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4" type="subTitle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6" type="subTitle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2" name="Google Shape;222;p17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23" name="Google Shape;223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17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9" name="Google Shape;229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8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9" name="Google Shape;239;p18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8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1" name="Google Shape;241;p18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8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3" name="Google Shape;243;p18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4" name="Google Shape;244;p1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45" name="Google Shape;245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1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51" name="Google Shape;251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19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9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19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9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9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9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9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9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19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7" name="Google Shape;267;p1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68" name="Google Shape;268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1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74" name="Google Shape;274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2" name="Google Shape;282;p20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0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0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0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0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0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0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0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0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9" name="Google Shape;299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4" name="Google Shape;14;p3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"/>
          <p:cNvSpPr txBox="1"/>
          <p:nvPr>
            <p:ph idx="1" type="subTitle"/>
          </p:nvPr>
        </p:nvSpPr>
        <p:spPr>
          <a:xfrm>
            <a:off x="1410963" y="142341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" name="Google Shape;314;p21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1"/>
          <p:cNvSpPr txBox="1"/>
          <p:nvPr>
            <p:ph idx="3" type="subTitle"/>
          </p:nvPr>
        </p:nvSpPr>
        <p:spPr>
          <a:xfrm>
            <a:off x="1410988" y="2450149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1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1"/>
          <p:cNvSpPr txBox="1"/>
          <p:nvPr>
            <p:ph idx="5" type="subTitle"/>
          </p:nvPr>
        </p:nvSpPr>
        <p:spPr>
          <a:xfrm>
            <a:off x="5415963" y="1423411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1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1"/>
          <p:cNvSpPr txBox="1"/>
          <p:nvPr>
            <p:ph idx="7" type="subTitle"/>
          </p:nvPr>
        </p:nvSpPr>
        <p:spPr>
          <a:xfrm>
            <a:off x="1410963" y="3476889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1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1"/>
          <p:cNvSpPr txBox="1"/>
          <p:nvPr>
            <p:ph idx="9" type="subTitle"/>
          </p:nvPr>
        </p:nvSpPr>
        <p:spPr>
          <a:xfrm>
            <a:off x="5415788" y="245015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1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1"/>
          <p:cNvSpPr txBox="1"/>
          <p:nvPr>
            <p:ph idx="14" type="subTitle"/>
          </p:nvPr>
        </p:nvSpPr>
        <p:spPr>
          <a:xfrm>
            <a:off x="5415963" y="347688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1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5" name="Google Shape;325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26" name="Google Shape;326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32" name="Google Shape;332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21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338" name="Google Shape;338;p2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46" name="Google Shape;346;p22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83" name="Google Shape;383;p22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22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4" name="Google Shape;464;p22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5" name="Google Shape;465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24" name="Google Shape;24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2" name="Google Shape;42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" name="Google Shape;43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9" name="Google Shape;49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5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55" name="Google Shape;55;p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3" name="Google Shape;63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64" name="Google Shape;64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0" name="Google Shape;70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" name="Google Shape;78;p7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79" name="Google Shape;79;p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7" name="Google Shape;87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88" name="Google Shape;88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94" name="Google Shape;94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9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9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3" name="Google Shape;103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04" name="Google Shape;104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4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3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1.png"/><Relationship Id="rId7" Type="http://schemas.openxmlformats.org/officeDocument/2006/relationships/image" Target="../media/image24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5"/>
          <p:cNvSpPr txBox="1"/>
          <p:nvPr>
            <p:ph type="ctrTitle"/>
          </p:nvPr>
        </p:nvSpPr>
        <p:spPr>
          <a:xfrm>
            <a:off x="729325" y="942025"/>
            <a:ext cx="4079700" cy="18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LEARNING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ELECTRONICS</a:t>
            </a:r>
            <a:endParaRPr sz="5000"/>
          </a:p>
        </p:txBody>
      </p:sp>
      <p:sp>
        <p:nvSpPr>
          <p:cNvPr id="509" name="Google Shape;509;p25"/>
          <p:cNvSpPr txBox="1"/>
          <p:nvPr>
            <p:ph idx="1" type="subTitle"/>
          </p:nvPr>
        </p:nvSpPr>
        <p:spPr>
          <a:xfrm>
            <a:off x="729325" y="2984596"/>
            <a:ext cx="23505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Milestone 4 - Transition</a:t>
            </a:r>
            <a:endParaRPr sz="1600"/>
          </a:p>
        </p:txBody>
      </p:sp>
      <p:sp>
        <p:nvSpPr>
          <p:cNvPr id="510" name="Google Shape;510;p25"/>
          <p:cNvSpPr/>
          <p:nvPr/>
        </p:nvSpPr>
        <p:spPr>
          <a:xfrm>
            <a:off x="5827391" y="2727835"/>
            <a:ext cx="2584558" cy="1618980"/>
          </a:xfrm>
          <a:custGeom>
            <a:rect b="b" l="l" r="r" t="t"/>
            <a:pathLst>
              <a:path extrusionOk="0" h="61746" w="98572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6036442" y="2901883"/>
            <a:ext cx="2166454" cy="938519"/>
          </a:xfrm>
          <a:custGeom>
            <a:rect b="b" l="l" r="r" t="t"/>
            <a:pathLst>
              <a:path extrusionOk="0" h="35794" w="82626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6804345" y="351587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6804345" y="3204513"/>
            <a:ext cx="125987" cy="13136"/>
          </a:xfrm>
          <a:custGeom>
            <a:rect b="b" l="l" r="r" t="t"/>
            <a:pathLst>
              <a:path extrusionOk="0" h="501" w="4805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6804345" y="3061064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6804345" y="3360207"/>
            <a:ext cx="125987" cy="12271"/>
          </a:xfrm>
          <a:custGeom>
            <a:rect b="b" l="l" r="r" t="t"/>
            <a:pathLst>
              <a:path extrusionOk="0" h="468" w="4805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6288337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6804345" y="296748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6288337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6116020" y="3204513"/>
            <a:ext cx="299144" cy="13136"/>
          </a:xfrm>
          <a:custGeom>
            <a:rect b="b" l="l" r="r" t="t"/>
            <a:pathLst>
              <a:path extrusionOk="0" h="501" w="11409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6288337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6288337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6288337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7147196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7147196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7147196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697577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5"/>
          <p:cNvSpPr/>
          <p:nvPr/>
        </p:nvSpPr>
        <p:spPr>
          <a:xfrm>
            <a:off x="697577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6975771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5"/>
          <p:cNvSpPr/>
          <p:nvPr/>
        </p:nvSpPr>
        <p:spPr>
          <a:xfrm>
            <a:off x="7147196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5"/>
          <p:cNvSpPr/>
          <p:nvPr/>
        </p:nvSpPr>
        <p:spPr>
          <a:xfrm>
            <a:off x="697577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5"/>
          <p:cNvSpPr/>
          <p:nvPr/>
        </p:nvSpPr>
        <p:spPr>
          <a:xfrm>
            <a:off x="697577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5"/>
          <p:cNvSpPr/>
          <p:nvPr/>
        </p:nvSpPr>
        <p:spPr>
          <a:xfrm>
            <a:off x="7147196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6804345" y="3671568"/>
            <a:ext cx="814315" cy="13136"/>
          </a:xfrm>
          <a:custGeom>
            <a:rect b="b" l="l" r="r" t="t"/>
            <a:pathLst>
              <a:path extrusionOk="0" h="501" w="31057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6632054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6459763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5"/>
          <p:cNvSpPr/>
          <p:nvPr/>
        </p:nvSpPr>
        <p:spPr>
          <a:xfrm>
            <a:off x="6632054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6459763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6459763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5"/>
          <p:cNvSpPr/>
          <p:nvPr/>
        </p:nvSpPr>
        <p:spPr>
          <a:xfrm>
            <a:off x="6459763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"/>
          <p:cNvSpPr/>
          <p:nvPr/>
        </p:nvSpPr>
        <p:spPr>
          <a:xfrm>
            <a:off x="6459763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5"/>
          <p:cNvSpPr/>
          <p:nvPr/>
        </p:nvSpPr>
        <p:spPr>
          <a:xfrm>
            <a:off x="6459763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"/>
          <p:cNvSpPr/>
          <p:nvPr/>
        </p:nvSpPr>
        <p:spPr>
          <a:xfrm>
            <a:off x="6632054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/>
          <p:nvPr/>
        </p:nvSpPr>
        <p:spPr>
          <a:xfrm>
            <a:off x="6632054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5"/>
          <p:cNvSpPr/>
          <p:nvPr/>
        </p:nvSpPr>
        <p:spPr>
          <a:xfrm>
            <a:off x="6632054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5"/>
          <p:cNvSpPr/>
          <p:nvPr/>
        </p:nvSpPr>
        <p:spPr>
          <a:xfrm>
            <a:off x="6632054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5"/>
          <p:cNvSpPr/>
          <p:nvPr/>
        </p:nvSpPr>
        <p:spPr>
          <a:xfrm>
            <a:off x="6792100" y="3891973"/>
            <a:ext cx="649889" cy="380478"/>
          </a:xfrm>
          <a:custGeom>
            <a:rect b="b" l="l" r="r" t="t"/>
            <a:pathLst>
              <a:path extrusionOk="0" h="14511" w="24786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5"/>
          <p:cNvSpPr/>
          <p:nvPr/>
        </p:nvSpPr>
        <p:spPr>
          <a:xfrm>
            <a:off x="6116020" y="2967485"/>
            <a:ext cx="2017786" cy="822181"/>
          </a:xfrm>
          <a:custGeom>
            <a:rect b="b" l="l" r="r" t="t"/>
            <a:pathLst>
              <a:path extrusionOk="0" h="31357" w="76956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5"/>
          <p:cNvSpPr/>
          <p:nvPr/>
        </p:nvSpPr>
        <p:spPr>
          <a:xfrm>
            <a:off x="6116020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5"/>
          <p:cNvSpPr/>
          <p:nvPr/>
        </p:nvSpPr>
        <p:spPr>
          <a:xfrm>
            <a:off x="6116020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5"/>
          <p:cNvSpPr/>
          <p:nvPr/>
        </p:nvSpPr>
        <p:spPr>
          <a:xfrm>
            <a:off x="6116020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5"/>
          <p:cNvSpPr/>
          <p:nvPr/>
        </p:nvSpPr>
        <p:spPr>
          <a:xfrm>
            <a:off x="6116020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7319514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5"/>
          <p:cNvSpPr/>
          <p:nvPr/>
        </p:nvSpPr>
        <p:spPr>
          <a:xfrm>
            <a:off x="7319514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7319514" y="3360207"/>
            <a:ext cx="126826" cy="12271"/>
          </a:xfrm>
          <a:custGeom>
            <a:rect b="b" l="l" r="r" t="t"/>
            <a:pathLst>
              <a:path extrusionOk="0" h="468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7835522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7319514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7319514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7835522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5"/>
          <p:cNvSpPr/>
          <p:nvPr/>
        </p:nvSpPr>
        <p:spPr>
          <a:xfrm>
            <a:off x="766323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5"/>
          <p:cNvSpPr/>
          <p:nvPr/>
        </p:nvSpPr>
        <p:spPr>
          <a:xfrm>
            <a:off x="766323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5"/>
          <p:cNvSpPr/>
          <p:nvPr/>
        </p:nvSpPr>
        <p:spPr>
          <a:xfrm>
            <a:off x="766323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/>
          <p:nvPr/>
        </p:nvSpPr>
        <p:spPr>
          <a:xfrm>
            <a:off x="7663231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5"/>
          <p:cNvSpPr/>
          <p:nvPr/>
        </p:nvSpPr>
        <p:spPr>
          <a:xfrm>
            <a:off x="7663231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5"/>
          <p:cNvSpPr/>
          <p:nvPr/>
        </p:nvSpPr>
        <p:spPr>
          <a:xfrm>
            <a:off x="766323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8006947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7835522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7491805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7835522" y="3204513"/>
            <a:ext cx="298279" cy="13136"/>
          </a:xfrm>
          <a:custGeom>
            <a:rect b="b" l="l" r="r" t="t"/>
            <a:pathLst>
              <a:path extrusionOk="0" h="501" w="11376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5"/>
          <p:cNvSpPr/>
          <p:nvPr/>
        </p:nvSpPr>
        <p:spPr>
          <a:xfrm>
            <a:off x="7835522" y="3061064"/>
            <a:ext cx="298279" cy="13162"/>
          </a:xfrm>
          <a:custGeom>
            <a:rect b="b" l="l" r="r" t="t"/>
            <a:pathLst>
              <a:path extrusionOk="0" h="502" w="11376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8006947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5"/>
          <p:cNvSpPr/>
          <p:nvPr/>
        </p:nvSpPr>
        <p:spPr>
          <a:xfrm>
            <a:off x="7835522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5"/>
          <p:cNvSpPr/>
          <p:nvPr/>
        </p:nvSpPr>
        <p:spPr>
          <a:xfrm>
            <a:off x="8006947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5"/>
          <p:cNvSpPr/>
          <p:nvPr/>
        </p:nvSpPr>
        <p:spPr>
          <a:xfrm>
            <a:off x="7491805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5"/>
          <p:cNvSpPr/>
          <p:nvPr/>
        </p:nvSpPr>
        <p:spPr>
          <a:xfrm>
            <a:off x="7491805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7491805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5"/>
          <p:cNvSpPr/>
          <p:nvPr/>
        </p:nvSpPr>
        <p:spPr>
          <a:xfrm>
            <a:off x="7491805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5"/>
          <p:cNvSpPr/>
          <p:nvPr/>
        </p:nvSpPr>
        <p:spPr>
          <a:xfrm>
            <a:off x="8162641" y="2772461"/>
            <a:ext cx="111986" cy="114581"/>
          </a:xfrm>
          <a:custGeom>
            <a:rect b="b" l="l" r="r" t="t"/>
            <a:pathLst>
              <a:path extrusionOk="0" h="4370" w="4271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5"/>
          <p:cNvSpPr/>
          <p:nvPr/>
        </p:nvSpPr>
        <p:spPr>
          <a:xfrm>
            <a:off x="8162641" y="2772461"/>
            <a:ext cx="111986" cy="111959"/>
          </a:xfrm>
          <a:custGeom>
            <a:rect b="b" l="l" r="r" t="t"/>
            <a:pathLst>
              <a:path extrusionOk="0" h="4270" w="4271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5"/>
          <p:cNvSpPr/>
          <p:nvPr/>
        </p:nvSpPr>
        <p:spPr>
          <a:xfrm>
            <a:off x="8173129" y="2782084"/>
            <a:ext cx="91875" cy="92714"/>
          </a:xfrm>
          <a:custGeom>
            <a:rect b="b" l="l" r="r" t="t"/>
            <a:pathLst>
              <a:path extrusionOk="0" h="3536" w="3504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5"/>
          <p:cNvSpPr/>
          <p:nvPr/>
        </p:nvSpPr>
        <p:spPr>
          <a:xfrm>
            <a:off x="8173129" y="2827549"/>
            <a:ext cx="91875" cy="47248"/>
          </a:xfrm>
          <a:custGeom>
            <a:rect b="b" l="l" r="r" t="t"/>
            <a:pathLst>
              <a:path extrusionOk="0" h="1802" w="3504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5"/>
          <p:cNvSpPr/>
          <p:nvPr/>
        </p:nvSpPr>
        <p:spPr>
          <a:xfrm>
            <a:off x="5646147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5"/>
          <p:cNvSpPr/>
          <p:nvPr/>
        </p:nvSpPr>
        <p:spPr>
          <a:xfrm>
            <a:off x="5764205" y="2701671"/>
            <a:ext cx="68886" cy="31575"/>
          </a:xfrm>
          <a:custGeom>
            <a:rect b="b" l="l" r="r" t="t"/>
            <a:pathLst>
              <a:path extrusionOk="0" h="1035" w="2258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5"/>
          <p:cNvSpPr/>
          <p:nvPr/>
        </p:nvSpPr>
        <p:spPr>
          <a:xfrm>
            <a:off x="5882232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5"/>
          <p:cNvSpPr/>
          <p:nvPr/>
        </p:nvSpPr>
        <p:spPr>
          <a:xfrm>
            <a:off x="7158576" y="2327273"/>
            <a:ext cx="26" cy="52492"/>
          </a:xfrm>
          <a:custGeom>
            <a:rect b="b" l="l" r="r" t="t"/>
            <a:pathLst>
              <a:path extrusionOk="0" h="2002" w="1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5"/>
          <p:cNvSpPr/>
          <p:nvPr/>
        </p:nvSpPr>
        <p:spPr>
          <a:xfrm>
            <a:off x="7807545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5"/>
          <p:cNvSpPr/>
          <p:nvPr/>
        </p:nvSpPr>
        <p:spPr>
          <a:xfrm>
            <a:off x="7935236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5"/>
          <p:cNvSpPr/>
          <p:nvPr/>
        </p:nvSpPr>
        <p:spPr>
          <a:xfrm>
            <a:off x="7646607" y="2523460"/>
            <a:ext cx="697111" cy="32408"/>
          </a:xfrm>
          <a:custGeom>
            <a:rect b="b" l="l" r="r" t="t"/>
            <a:pathLst>
              <a:path extrusionOk="0" h="1236" w="26587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5"/>
          <p:cNvSpPr/>
          <p:nvPr/>
        </p:nvSpPr>
        <p:spPr>
          <a:xfrm>
            <a:off x="8170507" y="2589954"/>
            <a:ext cx="136475" cy="33247"/>
          </a:xfrm>
          <a:custGeom>
            <a:rect b="b" l="l" r="r" t="t"/>
            <a:pathLst>
              <a:path extrusionOk="0" h="1268" w="5205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5"/>
          <p:cNvSpPr/>
          <p:nvPr/>
        </p:nvSpPr>
        <p:spPr>
          <a:xfrm>
            <a:off x="8027084" y="2589954"/>
            <a:ext cx="123339" cy="33247"/>
          </a:xfrm>
          <a:custGeom>
            <a:rect b="b" l="l" r="r" t="t"/>
            <a:pathLst>
              <a:path extrusionOk="0" h="1268" w="4704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5"/>
          <p:cNvSpPr/>
          <p:nvPr/>
        </p:nvSpPr>
        <p:spPr>
          <a:xfrm>
            <a:off x="7916882" y="2122898"/>
            <a:ext cx="649863" cy="545796"/>
          </a:xfrm>
          <a:custGeom>
            <a:rect b="b" l="l" r="r" t="t"/>
            <a:pathLst>
              <a:path extrusionOk="0" h="20816" w="24785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5"/>
          <p:cNvSpPr/>
          <p:nvPr/>
        </p:nvSpPr>
        <p:spPr>
          <a:xfrm>
            <a:off x="4992525" y="1047062"/>
            <a:ext cx="2624530" cy="1703569"/>
          </a:xfrm>
          <a:custGeom>
            <a:rect b="b" l="l" r="r" t="t"/>
            <a:pathLst>
              <a:path extrusionOk="0" h="55841" w="86029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5"/>
          <p:cNvSpPr/>
          <p:nvPr/>
        </p:nvSpPr>
        <p:spPr>
          <a:xfrm>
            <a:off x="4992525" y="1047062"/>
            <a:ext cx="2624530" cy="274812"/>
          </a:xfrm>
          <a:custGeom>
            <a:rect b="b" l="l" r="r" t="t"/>
            <a:pathLst>
              <a:path extrusionOk="0" h="9008" w="86029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5"/>
          <p:cNvSpPr/>
          <p:nvPr/>
        </p:nvSpPr>
        <p:spPr>
          <a:xfrm>
            <a:off x="5098380" y="1404255"/>
            <a:ext cx="2417933" cy="1256817"/>
          </a:xfrm>
          <a:custGeom>
            <a:rect b="b" l="l" r="r" t="t"/>
            <a:pathLst>
              <a:path extrusionOk="0" h="41197" w="79257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5"/>
          <p:cNvSpPr/>
          <p:nvPr/>
        </p:nvSpPr>
        <p:spPr>
          <a:xfrm>
            <a:off x="5168574" y="1477530"/>
            <a:ext cx="57019" cy="116020"/>
          </a:xfrm>
          <a:custGeom>
            <a:rect b="b" l="l" r="r" t="t"/>
            <a:pathLst>
              <a:path extrusionOk="0" fill="none" h="3803" w="1869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5"/>
          <p:cNvSpPr/>
          <p:nvPr/>
        </p:nvSpPr>
        <p:spPr>
          <a:xfrm>
            <a:off x="5371072" y="1477530"/>
            <a:ext cx="58056" cy="116020"/>
          </a:xfrm>
          <a:custGeom>
            <a:rect b="b" l="l" r="r" t="t"/>
            <a:pathLst>
              <a:path extrusionOk="0" fill="none" h="3803" w="1903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5"/>
          <p:cNvSpPr/>
          <p:nvPr/>
        </p:nvSpPr>
        <p:spPr>
          <a:xfrm>
            <a:off x="5274399" y="1477530"/>
            <a:ext cx="45822" cy="126210"/>
          </a:xfrm>
          <a:custGeom>
            <a:rect b="b" l="l" r="r" t="t"/>
            <a:pathLst>
              <a:path extrusionOk="0" fill="none" h="4137" w="1502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5"/>
          <p:cNvSpPr/>
          <p:nvPr/>
        </p:nvSpPr>
        <p:spPr>
          <a:xfrm>
            <a:off x="5473847" y="1588419"/>
            <a:ext cx="32613" cy="32613"/>
          </a:xfrm>
          <a:custGeom>
            <a:rect b="b" l="l" r="r" t="t"/>
            <a:pathLst>
              <a:path extrusionOk="0" h="1069" w="1069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5"/>
          <p:cNvSpPr/>
          <p:nvPr/>
        </p:nvSpPr>
        <p:spPr>
          <a:xfrm>
            <a:off x="552168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5"/>
          <p:cNvSpPr/>
          <p:nvPr/>
        </p:nvSpPr>
        <p:spPr>
          <a:xfrm>
            <a:off x="558986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5"/>
          <p:cNvSpPr/>
          <p:nvPr/>
        </p:nvSpPr>
        <p:spPr>
          <a:xfrm>
            <a:off x="5197067" y="1721730"/>
            <a:ext cx="1737158" cy="31"/>
          </a:xfrm>
          <a:custGeom>
            <a:rect b="b" l="l" r="r" t="t"/>
            <a:pathLst>
              <a:path extrusionOk="0" fill="none" h="1" w="56942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5"/>
          <p:cNvSpPr/>
          <p:nvPr/>
        </p:nvSpPr>
        <p:spPr>
          <a:xfrm>
            <a:off x="7038920" y="1721730"/>
            <a:ext cx="134355" cy="31"/>
          </a:xfrm>
          <a:custGeom>
            <a:rect b="b" l="l" r="r" t="t"/>
            <a:pathLst>
              <a:path extrusionOk="0" fill="none" h="1" w="4404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"/>
          <p:cNvSpPr/>
          <p:nvPr/>
        </p:nvSpPr>
        <p:spPr>
          <a:xfrm>
            <a:off x="7247520" y="1721730"/>
            <a:ext cx="170995" cy="31"/>
          </a:xfrm>
          <a:custGeom>
            <a:rect b="b" l="l" r="r" t="t"/>
            <a:pathLst>
              <a:path extrusionOk="0" fill="none" h="1" w="5605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5"/>
          <p:cNvSpPr/>
          <p:nvPr/>
        </p:nvSpPr>
        <p:spPr>
          <a:xfrm>
            <a:off x="5197067" y="1858091"/>
            <a:ext cx="1086891" cy="31"/>
          </a:xfrm>
          <a:custGeom>
            <a:rect b="b" l="l" r="r" t="t"/>
            <a:pathLst>
              <a:path extrusionOk="0" fill="none" h="1" w="35627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6444635" y="1858091"/>
            <a:ext cx="195431" cy="31"/>
          </a:xfrm>
          <a:custGeom>
            <a:rect b="b" l="l" r="r" t="t"/>
            <a:pathLst>
              <a:path extrusionOk="0" fill="none" h="1" w="6406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6110870" y="1936461"/>
            <a:ext cx="529214" cy="31"/>
          </a:xfrm>
          <a:custGeom>
            <a:rect b="b" l="l" r="r" t="t"/>
            <a:pathLst>
              <a:path extrusionOk="0" fill="none" h="1" w="17347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5931770" y="1936461"/>
            <a:ext cx="106898" cy="31"/>
          </a:xfrm>
          <a:custGeom>
            <a:rect b="b" l="l" r="r" t="t"/>
            <a:pathLst>
              <a:path extrusionOk="0" fill="none" h="1" w="3504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>
            <a:off x="5740468" y="1936461"/>
            <a:ext cx="106868" cy="31"/>
          </a:xfrm>
          <a:custGeom>
            <a:rect b="b" l="l" r="r" t="t"/>
            <a:pathLst>
              <a:path extrusionOk="0" fill="none" h="1" w="3503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5550172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5358870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5358870" y="2032097"/>
            <a:ext cx="1647588" cy="31"/>
          </a:xfrm>
          <a:custGeom>
            <a:rect b="b" l="l" r="r" t="t"/>
            <a:pathLst>
              <a:path extrusionOk="0" fill="none" h="1" w="54006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5197067" y="1936461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5"/>
          <p:cNvSpPr/>
          <p:nvPr/>
        </p:nvSpPr>
        <p:spPr>
          <a:xfrm>
            <a:off x="5197067" y="2032097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5"/>
          <p:cNvSpPr/>
          <p:nvPr/>
        </p:nvSpPr>
        <p:spPr>
          <a:xfrm>
            <a:off x="5197067" y="2127763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5"/>
          <p:cNvSpPr/>
          <p:nvPr/>
        </p:nvSpPr>
        <p:spPr>
          <a:xfrm>
            <a:off x="5197067" y="2223399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5"/>
          <p:cNvSpPr/>
          <p:nvPr/>
        </p:nvSpPr>
        <p:spPr>
          <a:xfrm>
            <a:off x="7106064" y="2032097"/>
            <a:ext cx="226976" cy="31"/>
          </a:xfrm>
          <a:custGeom>
            <a:rect b="b" l="l" r="r" t="t"/>
            <a:pathLst>
              <a:path extrusionOk="0" fill="none" h="1" w="744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5"/>
          <p:cNvSpPr/>
          <p:nvPr/>
        </p:nvSpPr>
        <p:spPr>
          <a:xfrm>
            <a:off x="5354813" y="212776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5"/>
          <p:cNvSpPr/>
          <p:nvPr/>
        </p:nvSpPr>
        <p:spPr>
          <a:xfrm>
            <a:off x="5354813" y="222544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/>
          <p:nvPr/>
        </p:nvSpPr>
        <p:spPr>
          <a:xfrm>
            <a:off x="5354813" y="232416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5"/>
          <p:cNvSpPr/>
          <p:nvPr/>
        </p:nvSpPr>
        <p:spPr>
          <a:xfrm>
            <a:off x="5354813" y="242184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5"/>
          <p:cNvSpPr/>
          <p:nvPr/>
        </p:nvSpPr>
        <p:spPr>
          <a:xfrm>
            <a:off x="6110870" y="2421840"/>
            <a:ext cx="928130" cy="31"/>
          </a:xfrm>
          <a:custGeom>
            <a:rect b="b" l="l" r="r" t="t"/>
            <a:pathLst>
              <a:path extrusionOk="0" fill="none" h="1" w="30423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5"/>
          <p:cNvSpPr/>
          <p:nvPr/>
        </p:nvSpPr>
        <p:spPr>
          <a:xfrm>
            <a:off x="6661380" y="2324160"/>
            <a:ext cx="377591" cy="31"/>
          </a:xfrm>
          <a:custGeom>
            <a:rect b="b" l="l" r="r" t="t"/>
            <a:pathLst>
              <a:path extrusionOk="0" fill="none" h="1" w="12377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5"/>
          <p:cNvSpPr/>
          <p:nvPr/>
        </p:nvSpPr>
        <p:spPr>
          <a:xfrm>
            <a:off x="6889319" y="2223399"/>
            <a:ext cx="149639" cy="31"/>
          </a:xfrm>
          <a:custGeom>
            <a:rect b="b" l="l" r="r" t="t"/>
            <a:pathLst>
              <a:path extrusionOk="0" fill="none" h="1" w="4905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5"/>
          <p:cNvSpPr/>
          <p:nvPr/>
        </p:nvSpPr>
        <p:spPr>
          <a:xfrm>
            <a:off x="7602007" y="1310369"/>
            <a:ext cx="1114298" cy="1734401"/>
          </a:xfrm>
          <a:custGeom>
            <a:rect b="b" l="l" r="r" t="t"/>
            <a:pathLst>
              <a:path extrusionOk="0" h="66148" w="42498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5"/>
          <p:cNvSpPr/>
          <p:nvPr/>
        </p:nvSpPr>
        <p:spPr>
          <a:xfrm>
            <a:off x="7602007" y="1310369"/>
            <a:ext cx="1114298" cy="157451"/>
          </a:xfrm>
          <a:custGeom>
            <a:rect b="b" l="l" r="r" t="t"/>
            <a:pathLst>
              <a:path extrusionOk="0" h="6005" w="42498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7662365" y="1515042"/>
            <a:ext cx="996203" cy="1478126"/>
          </a:xfrm>
          <a:custGeom>
            <a:rect b="b" l="l" r="r" t="t"/>
            <a:pathLst>
              <a:path extrusionOk="0" h="56374" w="37994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5"/>
          <p:cNvSpPr/>
          <p:nvPr/>
        </p:nvSpPr>
        <p:spPr>
          <a:xfrm>
            <a:off x="7905503" y="1362835"/>
            <a:ext cx="53384" cy="27164"/>
          </a:xfrm>
          <a:custGeom>
            <a:rect b="b" l="l" r="r" t="t"/>
            <a:pathLst>
              <a:path extrusionOk="0" h="1036" w="2036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7710453" y="1688198"/>
            <a:ext cx="707599" cy="16650"/>
          </a:xfrm>
          <a:custGeom>
            <a:rect b="b" l="l" r="r" t="t"/>
            <a:pathLst>
              <a:path extrusionOk="0" h="635" w="2698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5"/>
          <p:cNvSpPr/>
          <p:nvPr/>
        </p:nvSpPr>
        <p:spPr>
          <a:xfrm>
            <a:off x="8461758" y="1688198"/>
            <a:ext cx="68251" cy="16650"/>
          </a:xfrm>
          <a:custGeom>
            <a:rect b="b" l="l" r="r" t="t"/>
            <a:pathLst>
              <a:path extrusionOk="0" h="635" w="2603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5"/>
          <p:cNvSpPr/>
          <p:nvPr/>
        </p:nvSpPr>
        <p:spPr>
          <a:xfrm>
            <a:off x="8556228" y="1688198"/>
            <a:ext cx="55114" cy="16650"/>
          </a:xfrm>
          <a:custGeom>
            <a:rect b="b" l="l" r="r" t="t"/>
            <a:pathLst>
              <a:path extrusionOk="0" h="635" w="2102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5"/>
          <p:cNvSpPr/>
          <p:nvPr/>
        </p:nvSpPr>
        <p:spPr>
          <a:xfrm>
            <a:off x="7710453" y="1766045"/>
            <a:ext cx="404994" cy="16650"/>
          </a:xfrm>
          <a:custGeom>
            <a:rect b="b" l="l" r="r" t="t"/>
            <a:pathLst>
              <a:path extrusionOk="0" h="635" w="1544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5"/>
          <p:cNvSpPr/>
          <p:nvPr/>
        </p:nvSpPr>
        <p:spPr>
          <a:xfrm>
            <a:off x="8122394" y="1766045"/>
            <a:ext cx="127744" cy="16650"/>
          </a:xfrm>
          <a:custGeom>
            <a:rect b="b" l="l" r="r" t="t"/>
            <a:pathLst>
              <a:path extrusionOk="0" h="635" w="4872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5"/>
          <p:cNvSpPr/>
          <p:nvPr/>
        </p:nvSpPr>
        <p:spPr>
          <a:xfrm>
            <a:off x="8164398" y="1810645"/>
            <a:ext cx="85739" cy="17515"/>
          </a:xfrm>
          <a:custGeom>
            <a:rect b="b" l="l" r="r" t="t"/>
            <a:pathLst>
              <a:path extrusionOk="0" h="668" w="327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5"/>
          <p:cNvSpPr/>
          <p:nvPr/>
        </p:nvSpPr>
        <p:spPr>
          <a:xfrm>
            <a:off x="8122394" y="1810645"/>
            <a:ext cx="25407" cy="17515"/>
          </a:xfrm>
          <a:custGeom>
            <a:rect b="b" l="l" r="r" t="t"/>
            <a:pathLst>
              <a:path extrusionOk="0" h="668" w="969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5"/>
          <p:cNvSpPr/>
          <p:nvPr/>
        </p:nvSpPr>
        <p:spPr>
          <a:xfrm>
            <a:off x="8021814" y="1810645"/>
            <a:ext cx="77008" cy="17515"/>
          </a:xfrm>
          <a:custGeom>
            <a:rect b="b" l="l" r="r" t="t"/>
            <a:pathLst>
              <a:path extrusionOk="0" h="668" w="2937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5"/>
          <p:cNvSpPr/>
          <p:nvPr/>
        </p:nvSpPr>
        <p:spPr>
          <a:xfrm>
            <a:off x="7912503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5"/>
          <p:cNvSpPr/>
          <p:nvPr/>
        </p:nvSpPr>
        <p:spPr>
          <a:xfrm>
            <a:off x="7803166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5"/>
          <p:cNvSpPr/>
          <p:nvPr/>
        </p:nvSpPr>
        <p:spPr>
          <a:xfrm>
            <a:off x="7803166" y="1865759"/>
            <a:ext cx="656863" cy="16650"/>
          </a:xfrm>
          <a:custGeom>
            <a:rect b="b" l="l" r="r" t="t"/>
            <a:pathLst>
              <a:path extrusionOk="0" h="635" w="25052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7710453" y="1810645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7710453" y="1865759"/>
            <a:ext cx="39382" cy="16650"/>
          </a:xfrm>
          <a:custGeom>
            <a:rect b="b" l="l" r="r" t="t"/>
            <a:pathLst>
              <a:path extrusionOk="0" h="635" w="1502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5"/>
          <p:cNvSpPr/>
          <p:nvPr/>
        </p:nvSpPr>
        <p:spPr>
          <a:xfrm>
            <a:off x="7710453" y="1919982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5"/>
          <p:cNvSpPr/>
          <p:nvPr/>
        </p:nvSpPr>
        <p:spPr>
          <a:xfrm>
            <a:off x="7710453" y="1975097"/>
            <a:ext cx="39382" cy="16623"/>
          </a:xfrm>
          <a:custGeom>
            <a:rect b="b" l="l" r="r" t="t"/>
            <a:pathLst>
              <a:path extrusionOk="0" h="634" w="1502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5"/>
          <p:cNvSpPr/>
          <p:nvPr/>
        </p:nvSpPr>
        <p:spPr>
          <a:xfrm>
            <a:off x="8500249" y="1865759"/>
            <a:ext cx="96227" cy="16650"/>
          </a:xfrm>
          <a:custGeom>
            <a:rect b="b" l="l" r="r" t="t"/>
            <a:pathLst>
              <a:path extrusionOk="0" h="635" w="367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5"/>
          <p:cNvSpPr/>
          <p:nvPr/>
        </p:nvSpPr>
        <p:spPr>
          <a:xfrm>
            <a:off x="7800544" y="1919982"/>
            <a:ext cx="277276" cy="17515"/>
          </a:xfrm>
          <a:custGeom>
            <a:rect b="b" l="l" r="r" t="t"/>
            <a:pathLst>
              <a:path extrusionOk="0" h="668" w="10575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5"/>
          <p:cNvSpPr/>
          <p:nvPr/>
        </p:nvSpPr>
        <p:spPr>
          <a:xfrm>
            <a:off x="8164398" y="2087921"/>
            <a:ext cx="314011" cy="17515"/>
          </a:xfrm>
          <a:custGeom>
            <a:rect b="b" l="l" r="r" t="t"/>
            <a:pathLst>
              <a:path extrusionOk="0" h="668" w="11976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5"/>
          <p:cNvSpPr/>
          <p:nvPr/>
        </p:nvSpPr>
        <p:spPr>
          <a:xfrm>
            <a:off x="8245732" y="2031941"/>
            <a:ext cx="232676" cy="17515"/>
          </a:xfrm>
          <a:custGeom>
            <a:rect b="b" l="l" r="r" t="t"/>
            <a:pathLst>
              <a:path extrusionOk="0" h="668" w="8874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5"/>
          <p:cNvSpPr/>
          <p:nvPr/>
        </p:nvSpPr>
        <p:spPr>
          <a:xfrm>
            <a:off x="8376045" y="1975097"/>
            <a:ext cx="102363" cy="16623"/>
          </a:xfrm>
          <a:custGeom>
            <a:rect b="b" l="l" r="r" t="t"/>
            <a:pathLst>
              <a:path extrusionOk="0" h="634" w="3904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5"/>
          <p:cNvSpPr/>
          <p:nvPr/>
        </p:nvSpPr>
        <p:spPr>
          <a:xfrm>
            <a:off x="7710453" y="1612108"/>
            <a:ext cx="328012" cy="16650"/>
          </a:xfrm>
          <a:custGeom>
            <a:rect b="b" l="l" r="r" t="t"/>
            <a:pathLst>
              <a:path extrusionOk="0" h="635" w="1251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5"/>
          <p:cNvSpPr/>
          <p:nvPr/>
        </p:nvSpPr>
        <p:spPr>
          <a:xfrm>
            <a:off x="7710453" y="2220856"/>
            <a:ext cx="530064" cy="17515"/>
          </a:xfrm>
          <a:custGeom>
            <a:rect b="b" l="l" r="r" t="t"/>
            <a:pathLst>
              <a:path extrusionOk="0" h="668" w="20216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5"/>
          <p:cNvSpPr/>
          <p:nvPr/>
        </p:nvSpPr>
        <p:spPr>
          <a:xfrm>
            <a:off x="7710453" y="2288189"/>
            <a:ext cx="530064" cy="17541"/>
          </a:xfrm>
          <a:custGeom>
            <a:rect b="b" l="l" r="r" t="t"/>
            <a:pathLst>
              <a:path extrusionOk="0" h="669" w="2021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5"/>
          <p:cNvSpPr/>
          <p:nvPr/>
        </p:nvSpPr>
        <p:spPr>
          <a:xfrm>
            <a:off x="7710453" y="2355548"/>
            <a:ext cx="529172" cy="17515"/>
          </a:xfrm>
          <a:custGeom>
            <a:rect b="b" l="l" r="r" t="t"/>
            <a:pathLst>
              <a:path extrusionOk="0" h="668" w="20182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7710453" y="2757866"/>
            <a:ext cx="529172" cy="16650"/>
          </a:xfrm>
          <a:custGeom>
            <a:rect b="b" l="l" r="r" t="t"/>
            <a:pathLst>
              <a:path extrusionOk="0" h="635" w="20182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5"/>
          <p:cNvSpPr/>
          <p:nvPr/>
        </p:nvSpPr>
        <p:spPr>
          <a:xfrm>
            <a:off x="8192375" y="2143009"/>
            <a:ext cx="157451" cy="16650"/>
          </a:xfrm>
          <a:custGeom>
            <a:rect b="b" l="l" r="r" t="t"/>
            <a:pathLst>
              <a:path extrusionOk="0" h="635" w="6005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8401400" y="2143009"/>
            <a:ext cx="209944" cy="16650"/>
          </a:xfrm>
          <a:custGeom>
            <a:rect b="b" l="l" r="r" t="t"/>
            <a:pathLst>
              <a:path extrusionOk="0" h="635" w="8007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8401400" y="2220856"/>
            <a:ext cx="209944" cy="17515"/>
          </a:xfrm>
          <a:custGeom>
            <a:rect b="b" l="l" r="r" t="t"/>
            <a:pathLst>
              <a:path extrusionOk="0" h="668" w="8007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5"/>
          <p:cNvSpPr/>
          <p:nvPr/>
        </p:nvSpPr>
        <p:spPr>
          <a:xfrm>
            <a:off x="7710453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5"/>
          <p:cNvSpPr/>
          <p:nvPr/>
        </p:nvSpPr>
        <p:spPr>
          <a:xfrm>
            <a:off x="7710453" y="2910938"/>
            <a:ext cx="80495" cy="17515"/>
          </a:xfrm>
          <a:custGeom>
            <a:rect b="b" l="l" r="r" t="t"/>
            <a:pathLst>
              <a:path extrusionOk="0" h="668" w="307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5"/>
          <p:cNvSpPr/>
          <p:nvPr/>
        </p:nvSpPr>
        <p:spPr>
          <a:xfrm>
            <a:off x="7811924" y="2910938"/>
            <a:ext cx="492438" cy="17515"/>
          </a:xfrm>
          <a:custGeom>
            <a:rect b="b" l="l" r="r" t="t"/>
            <a:pathLst>
              <a:path extrusionOk="0" h="668" w="18781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5"/>
          <p:cNvSpPr/>
          <p:nvPr/>
        </p:nvSpPr>
        <p:spPr>
          <a:xfrm>
            <a:off x="783465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5"/>
          <p:cNvSpPr/>
          <p:nvPr/>
        </p:nvSpPr>
        <p:spPr>
          <a:xfrm>
            <a:off x="7957969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5"/>
          <p:cNvSpPr/>
          <p:nvPr/>
        </p:nvSpPr>
        <p:spPr>
          <a:xfrm>
            <a:off x="8082172" y="2860202"/>
            <a:ext cx="79630" cy="16650"/>
          </a:xfrm>
          <a:custGeom>
            <a:rect b="b" l="l" r="r" t="t"/>
            <a:pathLst>
              <a:path extrusionOk="0" h="635" w="303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5"/>
          <p:cNvSpPr/>
          <p:nvPr/>
        </p:nvSpPr>
        <p:spPr>
          <a:xfrm>
            <a:off x="820637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5"/>
          <p:cNvSpPr/>
          <p:nvPr/>
        </p:nvSpPr>
        <p:spPr>
          <a:xfrm>
            <a:off x="8329688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5"/>
          <p:cNvSpPr/>
          <p:nvPr/>
        </p:nvSpPr>
        <p:spPr>
          <a:xfrm>
            <a:off x="8453892" y="2860202"/>
            <a:ext cx="54249" cy="16650"/>
          </a:xfrm>
          <a:custGeom>
            <a:rect b="b" l="l" r="r" t="t"/>
            <a:pathLst>
              <a:path extrusionOk="0" h="635" w="2069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5"/>
          <p:cNvSpPr/>
          <p:nvPr/>
        </p:nvSpPr>
        <p:spPr>
          <a:xfrm>
            <a:off x="8287710" y="826690"/>
            <a:ext cx="856293" cy="784581"/>
          </a:xfrm>
          <a:custGeom>
            <a:rect b="b" l="l" r="r" t="t"/>
            <a:pathLst>
              <a:path extrusionOk="0" h="29923" w="32658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5"/>
          <p:cNvSpPr/>
          <p:nvPr/>
        </p:nvSpPr>
        <p:spPr>
          <a:xfrm>
            <a:off x="8287710" y="819716"/>
            <a:ext cx="856293" cy="39382"/>
          </a:xfrm>
          <a:custGeom>
            <a:rect b="b" l="l" r="r" t="t"/>
            <a:pathLst>
              <a:path extrusionOk="0" h="1502" w="32658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5"/>
          <p:cNvSpPr/>
          <p:nvPr/>
        </p:nvSpPr>
        <p:spPr>
          <a:xfrm>
            <a:off x="8287710" y="826690"/>
            <a:ext cx="856293" cy="120743"/>
          </a:xfrm>
          <a:custGeom>
            <a:rect b="b" l="l" r="r" t="t"/>
            <a:pathLst>
              <a:path extrusionOk="0" h="4605" w="32658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5"/>
          <p:cNvSpPr/>
          <p:nvPr/>
        </p:nvSpPr>
        <p:spPr>
          <a:xfrm>
            <a:off x="8334932" y="983249"/>
            <a:ext cx="765336" cy="588665"/>
          </a:xfrm>
          <a:custGeom>
            <a:rect b="b" l="l" r="r" t="t"/>
            <a:pathLst>
              <a:path extrusionOk="0" h="22451" w="29189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5"/>
          <p:cNvSpPr/>
          <p:nvPr/>
        </p:nvSpPr>
        <p:spPr>
          <a:xfrm>
            <a:off x="8371666" y="1116211"/>
            <a:ext cx="544039" cy="13136"/>
          </a:xfrm>
          <a:custGeom>
            <a:rect b="b" l="l" r="r" t="t"/>
            <a:pathLst>
              <a:path extrusionOk="0" h="501" w="2074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5"/>
          <p:cNvSpPr/>
          <p:nvPr/>
        </p:nvSpPr>
        <p:spPr>
          <a:xfrm>
            <a:off x="8948924" y="1116211"/>
            <a:ext cx="52492" cy="13136"/>
          </a:xfrm>
          <a:custGeom>
            <a:rect b="b" l="l" r="r" t="t"/>
            <a:pathLst>
              <a:path extrusionOk="0" h="501" w="2002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5"/>
          <p:cNvSpPr/>
          <p:nvPr/>
        </p:nvSpPr>
        <p:spPr>
          <a:xfrm>
            <a:off x="9021527" y="1116211"/>
            <a:ext cx="42004" cy="13136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5"/>
          <p:cNvSpPr/>
          <p:nvPr/>
        </p:nvSpPr>
        <p:spPr>
          <a:xfrm>
            <a:off x="8371666" y="1176543"/>
            <a:ext cx="311389" cy="13162"/>
          </a:xfrm>
          <a:custGeom>
            <a:rect b="b" l="l" r="r" t="t"/>
            <a:pathLst>
              <a:path extrusionOk="0" h="502" w="11876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5"/>
          <p:cNvSpPr/>
          <p:nvPr/>
        </p:nvSpPr>
        <p:spPr>
          <a:xfrm>
            <a:off x="8687406" y="1176543"/>
            <a:ext cx="98876" cy="13162"/>
          </a:xfrm>
          <a:custGeom>
            <a:rect b="b" l="l" r="r" t="t"/>
            <a:pathLst>
              <a:path extrusionOk="0" h="502" w="3771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5"/>
          <p:cNvSpPr/>
          <p:nvPr/>
        </p:nvSpPr>
        <p:spPr>
          <a:xfrm>
            <a:off x="8720653" y="1211546"/>
            <a:ext cx="65629" cy="12271"/>
          </a:xfrm>
          <a:custGeom>
            <a:rect b="b" l="l" r="r" t="t"/>
            <a:pathLst>
              <a:path extrusionOk="0" h="468" w="2503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5"/>
          <p:cNvSpPr/>
          <p:nvPr/>
        </p:nvSpPr>
        <p:spPr>
          <a:xfrm>
            <a:off x="8688298" y="1211546"/>
            <a:ext cx="19245" cy="12271"/>
          </a:xfrm>
          <a:custGeom>
            <a:rect b="b" l="l" r="r" t="t"/>
            <a:pathLst>
              <a:path extrusionOk="0" h="468" w="734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5"/>
          <p:cNvSpPr/>
          <p:nvPr/>
        </p:nvSpPr>
        <p:spPr>
          <a:xfrm>
            <a:off x="8610451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5"/>
          <p:cNvSpPr/>
          <p:nvPr/>
        </p:nvSpPr>
        <p:spPr>
          <a:xfrm>
            <a:off x="8526469" y="1211546"/>
            <a:ext cx="59519" cy="12271"/>
          </a:xfrm>
          <a:custGeom>
            <a:rect b="b" l="l" r="r" t="t"/>
            <a:pathLst>
              <a:path extrusionOk="0" h="468" w="227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5"/>
          <p:cNvSpPr/>
          <p:nvPr/>
        </p:nvSpPr>
        <p:spPr>
          <a:xfrm>
            <a:off x="8442513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5"/>
          <p:cNvSpPr/>
          <p:nvPr/>
        </p:nvSpPr>
        <p:spPr>
          <a:xfrm>
            <a:off x="8442513" y="1253524"/>
            <a:ext cx="504683" cy="12271"/>
          </a:xfrm>
          <a:custGeom>
            <a:rect b="b" l="l" r="r" t="t"/>
            <a:pathLst>
              <a:path extrusionOk="0" h="468" w="19248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5"/>
          <p:cNvSpPr/>
          <p:nvPr/>
        </p:nvSpPr>
        <p:spPr>
          <a:xfrm>
            <a:off x="8371666" y="1211546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5"/>
          <p:cNvSpPr/>
          <p:nvPr/>
        </p:nvSpPr>
        <p:spPr>
          <a:xfrm>
            <a:off x="8371666" y="1253524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5"/>
          <p:cNvSpPr/>
          <p:nvPr/>
        </p:nvSpPr>
        <p:spPr>
          <a:xfrm>
            <a:off x="8371666" y="1295502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5"/>
          <p:cNvSpPr/>
          <p:nvPr/>
        </p:nvSpPr>
        <p:spPr>
          <a:xfrm>
            <a:off x="8977792" y="1253524"/>
            <a:ext cx="74360" cy="12271"/>
          </a:xfrm>
          <a:custGeom>
            <a:rect b="b" l="l" r="r" t="t"/>
            <a:pathLst>
              <a:path extrusionOk="0" h="468" w="2836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5"/>
          <p:cNvSpPr/>
          <p:nvPr/>
        </p:nvSpPr>
        <p:spPr>
          <a:xfrm>
            <a:off x="8440756" y="1295502"/>
            <a:ext cx="213457" cy="12271"/>
          </a:xfrm>
          <a:custGeom>
            <a:rect b="b" l="l" r="r" t="t"/>
            <a:pathLst>
              <a:path extrusionOk="0" h="468" w="8141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5"/>
          <p:cNvSpPr/>
          <p:nvPr/>
        </p:nvSpPr>
        <p:spPr>
          <a:xfrm>
            <a:off x="8720653" y="1349725"/>
            <a:ext cx="240542" cy="13136"/>
          </a:xfrm>
          <a:custGeom>
            <a:rect b="b" l="l" r="r" t="t"/>
            <a:pathLst>
              <a:path extrusionOk="0" h="501" w="9174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5"/>
          <p:cNvSpPr/>
          <p:nvPr/>
        </p:nvSpPr>
        <p:spPr>
          <a:xfrm>
            <a:off x="8882456" y="1320857"/>
            <a:ext cx="78739" cy="13162"/>
          </a:xfrm>
          <a:custGeom>
            <a:rect b="b" l="l" r="r" t="t"/>
            <a:pathLst>
              <a:path extrusionOk="0" h="502" w="3003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5"/>
          <p:cNvSpPr/>
          <p:nvPr/>
        </p:nvSpPr>
        <p:spPr>
          <a:xfrm>
            <a:off x="8371666" y="1058474"/>
            <a:ext cx="251922" cy="13162"/>
          </a:xfrm>
          <a:custGeom>
            <a:rect b="b" l="l" r="r" t="t"/>
            <a:pathLst>
              <a:path extrusionOk="0" h="502" w="9608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5"/>
          <p:cNvSpPr/>
          <p:nvPr/>
        </p:nvSpPr>
        <p:spPr>
          <a:xfrm>
            <a:off x="8371666" y="1467793"/>
            <a:ext cx="406725" cy="12271"/>
          </a:xfrm>
          <a:custGeom>
            <a:rect b="b" l="l" r="r" t="t"/>
            <a:pathLst>
              <a:path extrusionOk="0" h="468" w="15512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5"/>
          <p:cNvSpPr/>
          <p:nvPr/>
        </p:nvSpPr>
        <p:spPr>
          <a:xfrm>
            <a:off x="8741629" y="1392595"/>
            <a:ext cx="120743" cy="12271"/>
          </a:xfrm>
          <a:custGeom>
            <a:rect b="b" l="l" r="r" t="t"/>
            <a:pathLst>
              <a:path extrusionOk="0" h="468" w="4605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5"/>
          <p:cNvSpPr/>
          <p:nvPr/>
        </p:nvSpPr>
        <p:spPr>
          <a:xfrm>
            <a:off x="8902567" y="1392595"/>
            <a:ext cx="160965" cy="12271"/>
          </a:xfrm>
          <a:custGeom>
            <a:rect b="b" l="l" r="r" t="t"/>
            <a:pathLst>
              <a:path extrusionOk="0" h="468" w="613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5"/>
          <p:cNvSpPr/>
          <p:nvPr/>
        </p:nvSpPr>
        <p:spPr>
          <a:xfrm>
            <a:off x="8902567" y="1452062"/>
            <a:ext cx="160965" cy="13136"/>
          </a:xfrm>
          <a:custGeom>
            <a:rect b="b" l="l" r="r" t="t"/>
            <a:pathLst>
              <a:path extrusionOk="0" h="501" w="613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5"/>
          <p:cNvSpPr/>
          <p:nvPr/>
        </p:nvSpPr>
        <p:spPr>
          <a:xfrm>
            <a:off x="8371666" y="1508906"/>
            <a:ext cx="61250" cy="13136"/>
          </a:xfrm>
          <a:custGeom>
            <a:rect b="b" l="l" r="r" t="t"/>
            <a:pathLst>
              <a:path extrusionOk="0" h="501" w="2336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5"/>
          <p:cNvSpPr/>
          <p:nvPr/>
        </p:nvSpPr>
        <p:spPr>
          <a:xfrm>
            <a:off x="8448648" y="1508906"/>
            <a:ext cx="378722" cy="13136"/>
          </a:xfrm>
          <a:custGeom>
            <a:rect b="b" l="l" r="r" t="t"/>
            <a:pathLst>
              <a:path extrusionOk="0" h="501" w="14444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5"/>
          <p:cNvSpPr txBox="1"/>
          <p:nvPr>
            <p:ph idx="1" type="subTitle"/>
          </p:nvPr>
        </p:nvSpPr>
        <p:spPr>
          <a:xfrm>
            <a:off x="720000" y="3385650"/>
            <a:ext cx="4448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Projeto em Engenharia de Computadores e Informática 2021/2022</a:t>
            </a:r>
            <a:endParaRPr sz="1600"/>
          </a:p>
        </p:txBody>
      </p:sp>
      <p:sp>
        <p:nvSpPr>
          <p:cNvPr id="694" name="Google Shape;694;p25"/>
          <p:cNvSpPr txBox="1"/>
          <p:nvPr>
            <p:ph idx="1" type="subTitle"/>
          </p:nvPr>
        </p:nvSpPr>
        <p:spPr>
          <a:xfrm>
            <a:off x="720000" y="4063050"/>
            <a:ext cx="4448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Regente: Professor José Moreira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METODOLOGIA: TIMELINE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3" name="Google Shape;8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725" y="988225"/>
            <a:ext cx="7322173" cy="39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DIFICULDADES GERAIS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9" name="Google Shape;819;p35"/>
          <p:cNvSpPr txBox="1"/>
          <p:nvPr/>
        </p:nvSpPr>
        <p:spPr>
          <a:xfrm>
            <a:off x="4935300" y="1390300"/>
            <a:ext cx="3753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SOLUÇÃO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Reunir com o co-coordenador para retirar feedback (cliente alvo como professor de UC de eletrónica)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Aprendizagem 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autónoma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com o 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auxílio do coordenador (professor em UC de Tecnologias Web)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35"/>
          <p:cNvSpPr txBox="1"/>
          <p:nvPr/>
        </p:nvSpPr>
        <p:spPr>
          <a:xfrm>
            <a:off x="720000" y="1390300"/>
            <a:ext cx="3667800" cy="4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PROBLEMA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Levantamento de requisitos e funcionalidades do sistema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Desenvolvimento de uma aplicação web e base de dados sem experiência prévia na modelação das mesmas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35"/>
          <p:cNvSpPr txBox="1"/>
          <p:nvPr/>
        </p:nvSpPr>
        <p:spPr>
          <a:xfrm>
            <a:off x="4298125" y="1908600"/>
            <a:ext cx="43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sz="5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35"/>
          <p:cNvSpPr txBox="1"/>
          <p:nvPr/>
        </p:nvSpPr>
        <p:spPr>
          <a:xfrm>
            <a:off x="4298125" y="3022000"/>
            <a:ext cx="43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sz="5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6"/>
          <p:cNvSpPr txBox="1"/>
          <p:nvPr>
            <p:ph type="title"/>
          </p:nvPr>
        </p:nvSpPr>
        <p:spPr>
          <a:xfrm>
            <a:off x="720000" y="540000"/>
            <a:ext cx="407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DIFICULDADES: TECNOLOGIAS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8" name="Google Shape;828;p36"/>
          <p:cNvSpPr txBox="1"/>
          <p:nvPr/>
        </p:nvSpPr>
        <p:spPr>
          <a:xfrm>
            <a:off x="4927575" y="1390300"/>
            <a:ext cx="37536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        </a:t>
            </a: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SOLUÇÃO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Leitura de documentação</a:t>
            </a:r>
            <a:b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Utilização de forms e conversão de imagem para um Blob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36"/>
          <p:cNvSpPr txBox="1"/>
          <p:nvPr/>
        </p:nvSpPr>
        <p:spPr>
          <a:xfrm>
            <a:off x="614250" y="1390300"/>
            <a:ext cx="3881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PROBLEMA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Integrar uma API num serviço 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Angular</a:t>
            </a:r>
            <a:b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Comunicação com imagens entre o Angular e o Django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0" name="Google Shape;830;p36"/>
          <p:cNvPicPr preferRelativeResize="0"/>
          <p:nvPr/>
        </p:nvPicPr>
        <p:blipFill rotWithShape="1">
          <a:blip r:embed="rId3">
            <a:alphaModFix/>
          </a:blip>
          <a:srcRect b="7733" l="11286" r="12038" t="10339"/>
          <a:stretch/>
        </p:blipFill>
        <p:spPr>
          <a:xfrm>
            <a:off x="4848175" y="620600"/>
            <a:ext cx="361600" cy="38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075" y="620600"/>
            <a:ext cx="342603" cy="3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0725" y="620600"/>
            <a:ext cx="386400" cy="3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36"/>
          <p:cNvSpPr txBox="1"/>
          <p:nvPr/>
        </p:nvSpPr>
        <p:spPr>
          <a:xfrm>
            <a:off x="4293350" y="1739050"/>
            <a:ext cx="43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sz="5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" name="Google Shape;834;p36"/>
          <p:cNvSpPr txBox="1"/>
          <p:nvPr/>
        </p:nvSpPr>
        <p:spPr>
          <a:xfrm>
            <a:off x="4293350" y="2610325"/>
            <a:ext cx="43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sz="5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DIFICULDADES:</a:t>
            </a:r>
            <a:r>
              <a:rPr lang="en"/>
              <a:t> CIRCUIT SOLVER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0" name="Google Shape;840;p37"/>
          <p:cNvSpPr txBox="1"/>
          <p:nvPr/>
        </p:nvSpPr>
        <p:spPr>
          <a:xfrm>
            <a:off x="4936275" y="1390300"/>
            <a:ext cx="36114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SOLUÇÃO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Exploração do código e reunir com os ex-alunos que o desenvolveram</a:t>
            </a:r>
            <a:b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Migração do módulo de </a:t>
            </a:r>
            <a:r>
              <a:rPr i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2 para </a:t>
            </a:r>
            <a:r>
              <a:rPr i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Python 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i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Desenvolvimento das iterações sobre um mesmo circuito.</a:t>
            </a:r>
            <a:endParaRPr i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1" name="Google Shape;841;p37"/>
          <p:cNvSpPr txBox="1"/>
          <p:nvPr/>
        </p:nvSpPr>
        <p:spPr>
          <a:xfrm>
            <a:off x="762275" y="1390300"/>
            <a:ext cx="35619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PROBLEMA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Familiarização com o trabalho já desenvolvido</a:t>
            </a:r>
            <a:b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ntegração do módulo com a nossa plataforma</a:t>
            </a:r>
            <a:b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Gerar várias iterações sobre um mesmo circuito não se encontrava implementada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2" name="Google Shape;8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600" y="606425"/>
            <a:ext cx="439850" cy="4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37"/>
          <p:cNvSpPr txBox="1"/>
          <p:nvPr/>
        </p:nvSpPr>
        <p:spPr>
          <a:xfrm>
            <a:off x="4293350" y="1831575"/>
            <a:ext cx="43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sz="5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4" name="Google Shape;844;p37"/>
          <p:cNvSpPr txBox="1"/>
          <p:nvPr/>
        </p:nvSpPr>
        <p:spPr>
          <a:xfrm>
            <a:off x="4293350" y="2648875"/>
            <a:ext cx="43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sz="5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5" name="Google Shape;845;p37"/>
          <p:cNvSpPr txBox="1"/>
          <p:nvPr/>
        </p:nvSpPr>
        <p:spPr>
          <a:xfrm>
            <a:off x="4293350" y="3404525"/>
            <a:ext cx="43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sz="5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PRINCIPAIS</a:t>
            </a:r>
            <a:endParaRPr/>
          </a:p>
        </p:txBody>
      </p:sp>
      <p:sp>
        <p:nvSpPr>
          <p:cNvPr id="851" name="Google Shape;851;p38"/>
          <p:cNvSpPr txBox="1"/>
          <p:nvPr>
            <p:ph idx="1" type="subTitle"/>
          </p:nvPr>
        </p:nvSpPr>
        <p:spPr>
          <a:xfrm>
            <a:off x="1911888" y="172821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Criar Exerc</a:t>
            </a:r>
            <a:r>
              <a:rPr lang="en"/>
              <a:t>icio</a:t>
            </a:r>
            <a:endParaRPr/>
          </a:p>
        </p:txBody>
      </p:sp>
      <p:sp>
        <p:nvSpPr>
          <p:cNvPr id="852" name="Google Shape;852;p38"/>
          <p:cNvSpPr txBox="1"/>
          <p:nvPr>
            <p:ph idx="2" type="subTitle"/>
          </p:nvPr>
        </p:nvSpPr>
        <p:spPr>
          <a:xfrm>
            <a:off x="975700" y="2045675"/>
            <a:ext cx="32322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Manualmente, automático e através de um ficheiro Word</a:t>
            </a:r>
            <a:endParaRPr/>
          </a:p>
        </p:txBody>
      </p:sp>
      <p:sp>
        <p:nvSpPr>
          <p:cNvPr id="853" name="Google Shape;853;p38"/>
          <p:cNvSpPr txBox="1"/>
          <p:nvPr>
            <p:ph idx="3" type="subTitle"/>
          </p:nvPr>
        </p:nvSpPr>
        <p:spPr>
          <a:xfrm>
            <a:off x="1411003" y="2754950"/>
            <a:ext cx="279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este</a:t>
            </a:r>
            <a:endParaRPr/>
          </a:p>
        </p:txBody>
      </p:sp>
      <p:sp>
        <p:nvSpPr>
          <p:cNvPr id="854" name="Google Shape;854;p38"/>
          <p:cNvSpPr txBox="1"/>
          <p:nvPr>
            <p:ph idx="4" type="subTitle"/>
          </p:nvPr>
        </p:nvSpPr>
        <p:spPr>
          <a:xfrm>
            <a:off x="720000" y="3054850"/>
            <a:ext cx="35091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Criar, associar a turmas, ver pontuação do exame realizado pelos alunos</a:t>
            </a:r>
            <a:endParaRPr/>
          </a:p>
        </p:txBody>
      </p:sp>
      <p:sp>
        <p:nvSpPr>
          <p:cNvPr id="855" name="Google Shape;855;p38"/>
          <p:cNvSpPr txBox="1"/>
          <p:nvPr>
            <p:ph idx="5" type="subTitle"/>
          </p:nvPr>
        </p:nvSpPr>
        <p:spPr>
          <a:xfrm>
            <a:off x="4917563" y="1728236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Consultar Exercícios</a:t>
            </a:r>
            <a:endParaRPr/>
          </a:p>
        </p:txBody>
      </p:sp>
      <p:sp>
        <p:nvSpPr>
          <p:cNvPr id="856" name="Google Shape;856;p38"/>
          <p:cNvSpPr txBox="1"/>
          <p:nvPr>
            <p:ph idx="6" type="subTitle"/>
          </p:nvPr>
        </p:nvSpPr>
        <p:spPr>
          <a:xfrm>
            <a:off x="4936025" y="2028100"/>
            <a:ext cx="32676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Exercícios públicos na biblioteca ou exercícios associados a turmas</a:t>
            </a:r>
            <a:endParaRPr/>
          </a:p>
        </p:txBody>
      </p:sp>
      <p:sp>
        <p:nvSpPr>
          <p:cNvPr id="857" name="Google Shape;857;p38"/>
          <p:cNvSpPr txBox="1"/>
          <p:nvPr>
            <p:ph idx="7" type="subTitle"/>
          </p:nvPr>
        </p:nvSpPr>
        <p:spPr>
          <a:xfrm>
            <a:off x="1303303" y="3781700"/>
            <a:ext cx="29046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Gestão</a:t>
            </a:r>
            <a:r>
              <a:rPr lang="en"/>
              <a:t> de Turmas</a:t>
            </a:r>
            <a:endParaRPr/>
          </a:p>
        </p:txBody>
      </p:sp>
      <p:sp>
        <p:nvSpPr>
          <p:cNvPr id="858" name="Google Shape;858;p38"/>
          <p:cNvSpPr txBox="1"/>
          <p:nvPr>
            <p:ph idx="8" type="subTitle"/>
          </p:nvPr>
        </p:nvSpPr>
        <p:spPr>
          <a:xfrm>
            <a:off x="1062900" y="4081600"/>
            <a:ext cx="3166200" cy="7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Criação de turmas, gerir grupo de alunos e associar </a:t>
            </a:r>
            <a:r>
              <a:rPr lang="en"/>
              <a:t>exercícios</a:t>
            </a:r>
            <a:r>
              <a:rPr lang="en"/>
              <a:t> e testes</a:t>
            </a:r>
            <a:endParaRPr/>
          </a:p>
        </p:txBody>
      </p:sp>
      <p:sp>
        <p:nvSpPr>
          <p:cNvPr id="859" name="Google Shape;859;p38"/>
          <p:cNvSpPr txBox="1"/>
          <p:nvPr>
            <p:ph idx="9" type="subTitle"/>
          </p:nvPr>
        </p:nvSpPr>
        <p:spPr>
          <a:xfrm>
            <a:off x="4936102" y="2754950"/>
            <a:ext cx="279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Realizar Testes</a:t>
            </a:r>
            <a:endParaRPr/>
          </a:p>
        </p:txBody>
      </p:sp>
      <p:sp>
        <p:nvSpPr>
          <p:cNvPr id="860" name="Google Shape;860;p38"/>
          <p:cNvSpPr txBox="1"/>
          <p:nvPr>
            <p:ph idx="13" type="subTitle"/>
          </p:nvPr>
        </p:nvSpPr>
        <p:spPr>
          <a:xfrm>
            <a:off x="4936125" y="3054850"/>
            <a:ext cx="279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auto gerados pela plataforma</a:t>
            </a:r>
            <a:endParaRPr/>
          </a:p>
        </p:txBody>
      </p:sp>
      <p:sp>
        <p:nvSpPr>
          <p:cNvPr id="861" name="Google Shape;861;p38"/>
          <p:cNvSpPr txBox="1"/>
          <p:nvPr>
            <p:ph idx="14" type="subTitle"/>
          </p:nvPr>
        </p:nvSpPr>
        <p:spPr>
          <a:xfrm>
            <a:off x="4935978" y="3781675"/>
            <a:ext cx="279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Realização de jogos</a:t>
            </a:r>
            <a:endParaRPr/>
          </a:p>
        </p:txBody>
      </p:sp>
      <p:sp>
        <p:nvSpPr>
          <p:cNvPr id="862" name="Google Shape;862;p38"/>
          <p:cNvSpPr txBox="1"/>
          <p:nvPr>
            <p:ph idx="15" type="subTitle"/>
          </p:nvPr>
        </p:nvSpPr>
        <p:spPr>
          <a:xfrm>
            <a:off x="4936027" y="4081600"/>
            <a:ext cx="279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Jogo 1vs1 sobre perguntas relacionadas com </a:t>
            </a:r>
            <a:r>
              <a:rPr lang="en"/>
              <a:t>eletrônica</a:t>
            </a:r>
            <a:endParaRPr/>
          </a:p>
        </p:txBody>
      </p:sp>
      <p:sp>
        <p:nvSpPr>
          <p:cNvPr id="863" name="Google Shape;863;p38"/>
          <p:cNvSpPr txBox="1"/>
          <p:nvPr/>
        </p:nvSpPr>
        <p:spPr>
          <a:xfrm>
            <a:off x="1665650" y="1227700"/>
            <a:ext cx="254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Funcionalidades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Docente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4" name="Google Shape;864;p38"/>
          <p:cNvSpPr txBox="1"/>
          <p:nvPr/>
        </p:nvSpPr>
        <p:spPr>
          <a:xfrm>
            <a:off x="4935975" y="1227700"/>
            <a:ext cx="254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Funcionalidades Aluno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865" name="Google Shape;865;p38"/>
          <p:cNvCxnSpPr/>
          <p:nvPr/>
        </p:nvCxnSpPr>
        <p:spPr>
          <a:xfrm>
            <a:off x="1966400" y="1665600"/>
            <a:ext cx="2143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6" name="Google Shape;866;p38"/>
          <p:cNvCxnSpPr/>
          <p:nvPr/>
        </p:nvCxnSpPr>
        <p:spPr>
          <a:xfrm>
            <a:off x="5004125" y="1665600"/>
            <a:ext cx="2143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9"/>
          <p:cNvSpPr txBox="1"/>
          <p:nvPr>
            <p:ph type="title"/>
          </p:nvPr>
        </p:nvSpPr>
        <p:spPr>
          <a:xfrm>
            <a:off x="2235000" y="959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872" name="Google Shape;8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650" y="2924125"/>
            <a:ext cx="1092700" cy="1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ADICIONAIS</a:t>
            </a:r>
            <a:endParaRPr/>
          </a:p>
        </p:txBody>
      </p:sp>
      <p:sp>
        <p:nvSpPr>
          <p:cNvPr id="878" name="Google Shape;878;p40"/>
          <p:cNvSpPr txBox="1"/>
          <p:nvPr>
            <p:ph idx="1" type="subTitle"/>
          </p:nvPr>
        </p:nvSpPr>
        <p:spPr>
          <a:xfrm>
            <a:off x="1715763" y="142341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Verificações por email</a:t>
            </a:r>
            <a:endParaRPr/>
          </a:p>
        </p:txBody>
      </p:sp>
      <p:sp>
        <p:nvSpPr>
          <p:cNvPr id="879" name="Google Shape;879;p40"/>
          <p:cNvSpPr txBox="1"/>
          <p:nvPr>
            <p:ph idx="2" type="subTitle"/>
          </p:nvPr>
        </p:nvSpPr>
        <p:spPr>
          <a:xfrm>
            <a:off x="17162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Registo, remover e mudar password</a:t>
            </a:r>
            <a:endParaRPr/>
          </a:p>
        </p:txBody>
      </p:sp>
      <p:sp>
        <p:nvSpPr>
          <p:cNvPr id="880" name="Google Shape;880;p40"/>
          <p:cNvSpPr txBox="1"/>
          <p:nvPr>
            <p:ph idx="3" type="subTitle"/>
          </p:nvPr>
        </p:nvSpPr>
        <p:spPr>
          <a:xfrm>
            <a:off x="1715788" y="2450149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Editar exercícios</a:t>
            </a:r>
            <a:endParaRPr/>
          </a:p>
        </p:txBody>
      </p:sp>
      <p:sp>
        <p:nvSpPr>
          <p:cNvPr id="881" name="Google Shape;881;p40"/>
          <p:cNvSpPr txBox="1"/>
          <p:nvPr>
            <p:ph idx="4" type="subTitle"/>
          </p:nvPr>
        </p:nvSpPr>
        <p:spPr>
          <a:xfrm>
            <a:off x="17160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Exercícios criados pelo </a:t>
            </a:r>
            <a:r>
              <a:rPr lang="en"/>
              <a:t>utilizador</a:t>
            </a:r>
            <a:r>
              <a:rPr lang="en"/>
              <a:t> (Professor)</a:t>
            </a:r>
            <a:endParaRPr/>
          </a:p>
        </p:txBody>
      </p:sp>
      <p:sp>
        <p:nvSpPr>
          <p:cNvPr id="882" name="Google Shape;882;p40"/>
          <p:cNvSpPr txBox="1"/>
          <p:nvPr>
            <p:ph idx="5" type="subTitle"/>
          </p:nvPr>
        </p:nvSpPr>
        <p:spPr>
          <a:xfrm>
            <a:off x="5111163" y="1423411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e Logout seguros</a:t>
            </a:r>
            <a:endParaRPr/>
          </a:p>
        </p:txBody>
      </p:sp>
      <p:sp>
        <p:nvSpPr>
          <p:cNvPr id="883" name="Google Shape;883;p40"/>
          <p:cNvSpPr txBox="1"/>
          <p:nvPr>
            <p:ph idx="6" type="subTitle"/>
          </p:nvPr>
        </p:nvSpPr>
        <p:spPr>
          <a:xfrm>
            <a:off x="5111225" y="1799500"/>
            <a:ext cx="36243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Informações devidamente protegidas</a:t>
            </a:r>
            <a:endParaRPr/>
          </a:p>
        </p:txBody>
      </p:sp>
      <p:sp>
        <p:nvSpPr>
          <p:cNvPr id="884" name="Google Shape;884;p40"/>
          <p:cNvSpPr txBox="1"/>
          <p:nvPr>
            <p:ph idx="7" type="subTitle"/>
          </p:nvPr>
        </p:nvSpPr>
        <p:spPr>
          <a:xfrm>
            <a:off x="1715763" y="3476889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Editar Testes</a:t>
            </a:r>
            <a:endParaRPr/>
          </a:p>
        </p:txBody>
      </p:sp>
      <p:sp>
        <p:nvSpPr>
          <p:cNvPr id="885" name="Google Shape;885;p40"/>
          <p:cNvSpPr txBox="1"/>
          <p:nvPr>
            <p:ph idx="8" type="subTitle"/>
          </p:nvPr>
        </p:nvSpPr>
        <p:spPr>
          <a:xfrm>
            <a:off x="17162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criados pelo utilizador (Professor)</a:t>
            </a:r>
            <a:endParaRPr/>
          </a:p>
        </p:txBody>
      </p:sp>
      <p:sp>
        <p:nvSpPr>
          <p:cNvPr id="886" name="Google Shape;886;p40"/>
          <p:cNvSpPr txBox="1"/>
          <p:nvPr>
            <p:ph idx="9" type="subTitle"/>
          </p:nvPr>
        </p:nvSpPr>
        <p:spPr>
          <a:xfrm>
            <a:off x="5110988" y="245015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Alterar Perfil</a:t>
            </a:r>
            <a:endParaRPr/>
          </a:p>
        </p:txBody>
      </p:sp>
      <p:sp>
        <p:nvSpPr>
          <p:cNvPr id="887" name="Google Shape;887;p40"/>
          <p:cNvSpPr txBox="1"/>
          <p:nvPr>
            <p:ph idx="13" type="subTitle"/>
          </p:nvPr>
        </p:nvSpPr>
        <p:spPr>
          <a:xfrm>
            <a:off x="51113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Dados pessoais, imagem de perfil e palavra-passe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 FINAIS</a:t>
            </a:r>
            <a:endParaRPr/>
          </a:p>
        </p:txBody>
      </p:sp>
      <p:sp>
        <p:nvSpPr>
          <p:cNvPr id="893" name="Google Shape;893;p41"/>
          <p:cNvSpPr txBox="1"/>
          <p:nvPr>
            <p:ph idx="1" type="body"/>
          </p:nvPr>
        </p:nvSpPr>
        <p:spPr>
          <a:xfrm>
            <a:off x="720000" y="1534275"/>
            <a:ext cx="5214300" cy="28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Apesar de não estar totalmente finalizada, a nossa plataforma já tem as funcionalidades essenciais.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A nossa plataforma pode ser usada como complemento a plataformas como o eLearning.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Já foi realizado o </a:t>
            </a:r>
            <a:r>
              <a:rPr i="1" lang="en" sz="1700"/>
              <a:t>D</a:t>
            </a:r>
            <a:r>
              <a:rPr i="1" lang="en" sz="1700"/>
              <a:t>eploy</a:t>
            </a:r>
            <a:r>
              <a:rPr lang="en" sz="1700"/>
              <a:t> do projeto em Docker para facilmente distribuir o nosso projeto em vários servidores (por ex: um servidor por cada universidade).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894" name="Google Shape;8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250" y="1625145"/>
            <a:ext cx="2250750" cy="17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 FUTURO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42"/>
          <p:cNvSpPr txBox="1"/>
          <p:nvPr>
            <p:ph idx="1" type="body"/>
          </p:nvPr>
        </p:nvSpPr>
        <p:spPr>
          <a:xfrm>
            <a:off x="720000" y="976825"/>
            <a:ext cx="7890600" cy="27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</a:rPr>
              <a:t>Adicionar os algoritmos e estatísticas de identificação de dificuldades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</a:rPr>
              <a:t>Uma simulação de um jogo de tabuleiro com visuais 3D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</a:rPr>
              <a:t>Iterações dos exercícios adicionados por meio automático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</a:rPr>
              <a:t>Realização de um sistema de notificações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3"/>
          <p:cNvSpPr txBox="1"/>
          <p:nvPr>
            <p:ph type="title"/>
          </p:nvPr>
        </p:nvSpPr>
        <p:spPr>
          <a:xfrm>
            <a:off x="720000" y="1340850"/>
            <a:ext cx="770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DISCUSSÃO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700" name="Google Shape;700;p26"/>
          <p:cNvSpPr txBox="1"/>
          <p:nvPr>
            <p:ph idx="1" type="subTitle"/>
          </p:nvPr>
        </p:nvSpPr>
        <p:spPr>
          <a:xfrm>
            <a:off x="719600" y="16944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Equipa</a:t>
            </a:r>
            <a:endParaRPr/>
          </a:p>
        </p:txBody>
      </p:sp>
      <p:sp>
        <p:nvSpPr>
          <p:cNvPr id="701" name="Google Shape;701;p26"/>
          <p:cNvSpPr txBox="1"/>
          <p:nvPr>
            <p:ph idx="2" type="title"/>
          </p:nvPr>
        </p:nvSpPr>
        <p:spPr>
          <a:xfrm>
            <a:off x="1329200" y="12421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02" name="Google Shape;702;p26"/>
          <p:cNvSpPr txBox="1"/>
          <p:nvPr>
            <p:ph idx="4" type="subTitle"/>
          </p:nvPr>
        </p:nvSpPr>
        <p:spPr>
          <a:xfrm>
            <a:off x="2427200" y="16944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endParaRPr/>
          </a:p>
        </p:txBody>
      </p:sp>
      <p:sp>
        <p:nvSpPr>
          <p:cNvPr id="703" name="Google Shape;703;p26"/>
          <p:cNvSpPr txBox="1"/>
          <p:nvPr>
            <p:ph idx="5" type="title"/>
          </p:nvPr>
        </p:nvSpPr>
        <p:spPr>
          <a:xfrm>
            <a:off x="3036725" y="12421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04" name="Google Shape;704;p26"/>
          <p:cNvSpPr txBox="1"/>
          <p:nvPr>
            <p:ph idx="7" type="subTitle"/>
          </p:nvPr>
        </p:nvSpPr>
        <p:spPr>
          <a:xfrm>
            <a:off x="4363950" y="1852600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Motivação 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Objetivos</a:t>
            </a:r>
            <a:endParaRPr/>
          </a:p>
        </p:txBody>
      </p:sp>
      <p:sp>
        <p:nvSpPr>
          <p:cNvPr id="705" name="Google Shape;705;p26"/>
          <p:cNvSpPr txBox="1"/>
          <p:nvPr>
            <p:ph idx="8" type="title"/>
          </p:nvPr>
        </p:nvSpPr>
        <p:spPr>
          <a:xfrm>
            <a:off x="4973400" y="12421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06" name="Google Shape;706;p26"/>
          <p:cNvSpPr txBox="1"/>
          <p:nvPr>
            <p:ph idx="13" type="subTitle"/>
          </p:nvPr>
        </p:nvSpPr>
        <p:spPr>
          <a:xfrm>
            <a:off x="6259300" y="169442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</a:t>
            </a:r>
            <a:endParaRPr/>
          </a:p>
        </p:txBody>
      </p:sp>
      <p:sp>
        <p:nvSpPr>
          <p:cNvPr id="707" name="Google Shape;707;p26"/>
          <p:cNvSpPr txBox="1"/>
          <p:nvPr>
            <p:ph idx="14" type="title"/>
          </p:nvPr>
        </p:nvSpPr>
        <p:spPr>
          <a:xfrm>
            <a:off x="6875550" y="124213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08" name="Google Shape;708;p26"/>
          <p:cNvSpPr txBox="1"/>
          <p:nvPr>
            <p:ph idx="16" type="subTitle"/>
          </p:nvPr>
        </p:nvSpPr>
        <p:spPr>
          <a:xfrm>
            <a:off x="719600" y="298222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709" name="Google Shape;709;p26"/>
          <p:cNvSpPr txBox="1"/>
          <p:nvPr>
            <p:ph idx="17" type="title"/>
          </p:nvPr>
        </p:nvSpPr>
        <p:spPr>
          <a:xfrm>
            <a:off x="1329200" y="24960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10" name="Google Shape;710;p26"/>
          <p:cNvSpPr txBox="1"/>
          <p:nvPr>
            <p:ph idx="19" type="subTitle"/>
          </p:nvPr>
        </p:nvSpPr>
        <p:spPr>
          <a:xfrm>
            <a:off x="6259450" y="29822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711" name="Google Shape;711;p26"/>
          <p:cNvSpPr txBox="1"/>
          <p:nvPr>
            <p:ph idx="20" type="title"/>
          </p:nvPr>
        </p:nvSpPr>
        <p:spPr>
          <a:xfrm>
            <a:off x="6868900" y="24960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712" name="Google Shape;712;p26"/>
          <p:cNvSpPr txBox="1"/>
          <p:nvPr>
            <p:ph idx="16" type="subTitle"/>
          </p:nvPr>
        </p:nvSpPr>
        <p:spPr>
          <a:xfrm>
            <a:off x="2661950" y="3026177"/>
            <a:ext cx="18474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56C4"/>
                </a:solidFill>
              </a:rPr>
              <a:t>Dificuldades</a:t>
            </a:r>
            <a:endParaRPr>
              <a:solidFill>
                <a:srgbClr val="A456C4"/>
              </a:solidFill>
            </a:endParaRPr>
          </a:p>
        </p:txBody>
      </p:sp>
      <p:sp>
        <p:nvSpPr>
          <p:cNvPr id="713" name="Google Shape;713;p26"/>
          <p:cNvSpPr txBox="1"/>
          <p:nvPr>
            <p:ph idx="17" type="title"/>
          </p:nvPr>
        </p:nvSpPr>
        <p:spPr>
          <a:xfrm>
            <a:off x="3148019" y="2540026"/>
            <a:ext cx="8754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56C4"/>
                </a:solidFill>
              </a:rPr>
              <a:t>06</a:t>
            </a:r>
            <a:endParaRPr>
              <a:solidFill>
                <a:srgbClr val="A456C4"/>
              </a:solidFill>
            </a:endParaRPr>
          </a:p>
        </p:txBody>
      </p:sp>
      <p:sp>
        <p:nvSpPr>
          <p:cNvPr id="714" name="Google Shape;714;p26"/>
          <p:cNvSpPr txBox="1"/>
          <p:nvPr>
            <p:ph idx="16" type="subTitle"/>
          </p:nvPr>
        </p:nvSpPr>
        <p:spPr>
          <a:xfrm>
            <a:off x="4598650" y="3026177"/>
            <a:ext cx="18474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45D4"/>
                </a:solidFill>
              </a:rPr>
              <a:t>Funcionalidades</a:t>
            </a:r>
            <a:endParaRPr>
              <a:solidFill>
                <a:srgbClr val="AA45D4"/>
              </a:solidFill>
            </a:endParaRPr>
          </a:p>
        </p:txBody>
      </p:sp>
      <p:sp>
        <p:nvSpPr>
          <p:cNvPr id="715" name="Google Shape;715;p26"/>
          <p:cNvSpPr txBox="1"/>
          <p:nvPr>
            <p:ph idx="17" type="title"/>
          </p:nvPr>
        </p:nvSpPr>
        <p:spPr>
          <a:xfrm>
            <a:off x="5084644" y="2540026"/>
            <a:ext cx="8754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45D4"/>
                </a:solidFill>
              </a:rPr>
              <a:t>07</a:t>
            </a:r>
            <a:endParaRPr>
              <a:solidFill>
                <a:srgbClr val="AA45D4"/>
              </a:solidFill>
            </a:endParaRPr>
          </a:p>
        </p:txBody>
      </p:sp>
      <p:sp>
        <p:nvSpPr>
          <p:cNvPr id="716" name="Google Shape;716;p26"/>
          <p:cNvSpPr txBox="1"/>
          <p:nvPr>
            <p:ph idx="1" type="subTitle"/>
          </p:nvPr>
        </p:nvSpPr>
        <p:spPr>
          <a:xfrm>
            <a:off x="978800" y="4270025"/>
            <a:ext cx="17988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Adicionais</a:t>
            </a:r>
            <a:endParaRPr/>
          </a:p>
        </p:txBody>
      </p:sp>
      <p:sp>
        <p:nvSpPr>
          <p:cNvPr id="717" name="Google Shape;717;p26"/>
          <p:cNvSpPr txBox="1"/>
          <p:nvPr>
            <p:ph idx="2" type="title"/>
          </p:nvPr>
        </p:nvSpPr>
        <p:spPr>
          <a:xfrm>
            <a:off x="1329200" y="369697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718" name="Google Shape;718;p26"/>
          <p:cNvSpPr txBox="1"/>
          <p:nvPr>
            <p:ph idx="4" type="subTitle"/>
          </p:nvPr>
        </p:nvSpPr>
        <p:spPr>
          <a:xfrm>
            <a:off x="2878025" y="4149275"/>
            <a:ext cx="1415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</a:t>
            </a:r>
            <a:endParaRPr/>
          </a:p>
        </p:txBody>
      </p:sp>
      <p:sp>
        <p:nvSpPr>
          <p:cNvPr id="719" name="Google Shape;719;p26"/>
          <p:cNvSpPr txBox="1"/>
          <p:nvPr>
            <p:ph idx="5" type="title"/>
          </p:nvPr>
        </p:nvSpPr>
        <p:spPr>
          <a:xfrm>
            <a:off x="3036725" y="369697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720" name="Google Shape;720;p26"/>
          <p:cNvSpPr txBox="1"/>
          <p:nvPr>
            <p:ph idx="7" type="subTitle"/>
          </p:nvPr>
        </p:nvSpPr>
        <p:spPr>
          <a:xfrm>
            <a:off x="4363900" y="4149263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 Futuro</a:t>
            </a:r>
            <a:endParaRPr/>
          </a:p>
        </p:txBody>
      </p:sp>
      <p:sp>
        <p:nvSpPr>
          <p:cNvPr id="721" name="Google Shape;721;p26"/>
          <p:cNvSpPr txBox="1"/>
          <p:nvPr>
            <p:ph idx="8" type="title"/>
          </p:nvPr>
        </p:nvSpPr>
        <p:spPr>
          <a:xfrm>
            <a:off x="4973400" y="369697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EQUIPA</a:t>
            </a:r>
            <a:endParaRPr/>
          </a:p>
        </p:txBody>
      </p:sp>
      <p:sp>
        <p:nvSpPr>
          <p:cNvPr id="727" name="Google Shape;727;p27"/>
          <p:cNvSpPr txBox="1"/>
          <p:nvPr>
            <p:ph idx="2" type="title"/>
          </p:nvPr>
        </p:nvSpPr>
        <p:spPr>
          <a:xfrm>
            <a:off x="166925" y="1134575"/>
            <a:ext cx="30846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André Clérigo</a:t>
            </a:r>
            <a:endParaRPr sz="1700"/>
          </a:p>
        </p:txBody>
      </p:sp>
      <p:sp>
        <p:nvSpPr>
          <p:cNvPr id="728" name="Google Shape;728;p27"/>
          <p:cNvSpPr txBox="1"/>
          <p:nvPr>
            <p:ph idx="5" type="title"/>
          </p:nvPr>
        </p:nvSpPr>
        <p:spPr>
          <a:xfrm>
            <a:off x="3591175" y="1127125"/>
            <a:ext cx="19455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Carlos Costa</a:t>
            </a:r>
            <a:endParaRPr sz="1700"/>
          </a:p>
        </p:txBody>
      </p:sp>
      <p:sp>
        <p:nvSpPr>
          <p:cNvPr id="729" name="Google Shape;729;p27"/>
          <p:cNvSpPr txBox="1"/>
          <p:nvPr>
            <p:ph idx="8" type="title"/>
          </p:nvPr>
        </p:nvSpPr>
        <p:spPr>
          <a:xfrm>
            <a:off x="5755925" y="1134575"/>
            <a:ext cx="34401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Cláudio Asensio</a:t>
            </a:r>
            <a:endParaRPr sz="1700"/>
          </a:p>
        </p:txBody>
      </p:sp>
      <p:sp>
        <p:nvSpPr>
          <p:cNvPr id="730" name="Google Shape;730;p27"/>
          <p:cNvSpPr txBox="1"/>
          <p:nvPr>
            <p:ph idx="14" type="title"/>
          </p:nvPr>
        </p:nvSpPr>
        <p:spPr>
          <a:xfrm>
            <a:off x="695275" y="2813175"/>
            <a:ext cx="19455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Edgar Sousa</a:t>
            </a:r>
            <a:endParaRPr sz="1700"/>
          </a:p>
        </p:txBody>
      </p:sp>
      <p:sp>
        <p:nvSpPr>
          <p:cNvPr id="731" name="Google Shape;731;p27"/>
          <p:cNvSpPr txBox="1"/>
          <p:nvPr>
            <p:ph idx="17" type="title"/>
          </p:nvPr>
        </p:nvSpPr>
        <p:spPr>
          <a:xfrm>
            <a:off x="3191100" y="2813175"/>
            <a:ext cx="27618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Hugo Domingos</a:t>
            </a:r>
            <a:endParaRPr sz="1700"/>
          </a:p>
        </p:txBody>
      </p:sp>
      <p:sp>
        <p:nvSpPr>
          <p:cNvPr id="732" name="Google Shape;732;p27"/>
          <p:cNvSpPr txBox="1"/>
          <p:nvPr>
            <p:ph idx="20" type="title"/>
          </p:nvPr>
        </p:nvSpPr>
        <p:spPr>
          <a:xfrm>
            <a:off x="6290525" y="2813175"/>
            <a:ext cx="2370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Tiago Marques</a:t>
            </a:r>
            <a:endParaRPr sz="1700"/>
          </a:p>
        </p:txBody>
      </p:sp>
      <p:pic>
        <p:nvPicPr>
          <p:cNvPr id="733" name="Google Shape;7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750" y="1524275"/>
            <a:ext cx="1170551" cy="117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500" y="1508125"/>
            <a:ext cx="1202850" cy="12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4550" y="1508125"/>
            <a:ext cx="1202852" cy="120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2750" y="3202875"/>
            <a:ext cx="1170551" cy="117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6725" y="3202875"/>
            <a:ext cx="1170550" cy="11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0700" y="3202875"/>
            <a:ext cx="1170550" cy="11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"/>
          <p:cNvSpPr txBox="1"/>
          <p:nvPr/>
        </p:nvSpPr>
        <p:spPr>
          <a:xfrm>
            <a:off x="1540800" y="4379375"/>
            <a:ext cx="606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Orientador: Prof. Hélder Zagalo</a:t>
            </a:r>
            <a:endParaRPr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Co-orientador: Prof. Nuno Matos</a:t>
            </a:r>
            <a:endParaRPr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MOTIVAÇÃO &amp; OBJETIVOS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28"/>
          <p:cNvSpPr txBox="1"/>
          <p:nvPr>
            <p:ph idx="1" type="body"/>
          </p:nvPr>
        </p:nvSpPr>
        <p:spPr>
          <a:xfrm>
            <a:off x="720000" y="1529700"/>
            <a:ext cx="4296300" cy="28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Face às dificuldades sentidas nas UCs de eletrónica, tanto por professores como por alunos, foi idealizada uma aplicação web que tem como objetivos:</a:t>
            </a:r>
            <a:br>
              <a:rPr lang="en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" sz="1700">
                <a:solidFill>
                  <a:schemeClr val="lt1"/>
                </a:solidFill>
              </a:rPr>
              <a:t>Tornar o ensino mais apelativo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" sz="1700">
                <a:solidFill>
                  <a:schemeClr val="lt1"/>
                </a:solidFill>
              </a:rPr>
              <a:t>Ajudar tanto alunos como docentes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6" name="Google Shape;7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075" y="1671875"/>
            <a:ext cx="3679826" cy="24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29"/>
          <p:cNvSpPr txBox="1"/>
          <p:nvPr>
            <p:ph idx="1" type="body"/>
          </p:nvPr>
        </p:nvSpPr>
        <p:spPr>
          <a:xfrm>
            <a:off x="720000" y="1616700"/>
            <a:ext cx="7890600" cy="19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Inserido na UC de PECI, o nosso projeto tem como objetivo a criação de uma plataforma web interativa e didática na aprendizagem de UCs na área da eletrónica, como por exemplo a plataforma do SIACUA na área da matemática. 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Complementar outras fontes de informação e conteúdo programático, como é o caso do eLearning.</a:t>
            </a:r>
            <a:endParaRPr sz="1700"/>
          </a:p>
        </p:txBody>
      </p:sp>
      <p:pic>
        <p:nvPicPr>
          <p:cNvPr id="753" name="Google Shape;7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575" y="3853825"/>
            <a:ext cx="2618174" cy="7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350" y="3798163"/>
            <a:ext cx="2618175" cy="6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</a:t>
            </a:r>
            <a:endParaRPr/>
          </a:p>
        </p:txBody>
      </p:sp>
      <p:sp>
        <p:nvSpPr>
          <p:cNvPr id="760" name="Google Shape;760;p30"/>
          <p:cNvSpPr txBox="1"/>
          <p:nvPr>
            <p:ph type="title"/>
          </p:nvPr>
        </p:nvSpPr>
        <p:spPr>
          <a:xfrm>
            <a:off x="720000" y="1112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MODELO TECNOLÓGICO</a:t>
            </a:r>
            <a:endParaRPr sz="2200"/>
          </a:p>
        </p:txBody>
      </p:sp>
      <p:pic>
        <p:nvPicPr>
          <p:cNvPr id="761" name="Google Shape;7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787" y="1806550"/>
            <a:ext cx="5566025" cy="30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1"/>
          <p:cNvSpPr txBox="1"/>
          <p:nvPr>
            <p:ph idx="1" type="body"/>
          </p:nvPr>
        </p:nvSpPr>
        <p:spPr>
          <a:xfrm>
            <a:off x="669925" y="1685400"/>
            <a:ext cx="4068600" cy="3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Angular</a:t>
            </a:r>
            <a:r>
              <a:rPr lang="en" sz="1700">
                <a:solidFill>
                  <a:schemeClr val="lt1"/>
                </a:solidFill>
              </a:rPr>
              <a:t>: Serviço que corre o website e mostra o conteúdo 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Django</a:t>
            </a:r>
            <a:r>
              <a:rPr lang="en" sz="1700">
                <a:solidFill>
                  <a:schemeClr val="lt1"/>
                </a:solidFill>
              </a:rPr>
              <a:t>: Sistema que processa pedidos e dados de e para a base de dados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NodeJS</a:t>
            </a:r>
            <a:r>
              <a:rPr lang="en" sz="1700">
                <a:solidFill>
                  <a:schemeClr val="lt1"/>
                </a:solidFill>
              </a:rPr>
              <a:t>: Sistema de gestão de base de dados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CircuitSolver</a:t>
            </a:r>
            <a:r>
              <a:rPr lang="en" sz="1700">
                <a:solidFill>
                  <a:schemeClr val="lt1"/>
                </a:solidFill>
              </a:rPr>
              <a:t>: Ferramenta que permite a resolução e adição rápida de um circuito na base de dados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767" name="Google Shape;767;p3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</a:t>
            </a:r>
            <a:endParaRPr/>
          </a:p>
        </p:txBody>
      </p:sp>
      <p:sp>
        <p:nvSpPr>
          <p:cNvPr id="768" name="Google Shape;768;p31"/>
          <p:cNvSpPr txBox="1"/>
          <p:nvPr>
            <p:ph type="title"/>
          </p:nvPr>
        </p:nvSpPr>
        <p:spPr>
          <a:xfrm>
            <a:off x="720000" y="1112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MODELO TECNOLÓGICO (SERVIDOR)</a:t>
            </a:r>
            <a:endParaRPr sz="2200"/>
          </a:p>
        </p:txBody>
      </p:sp>
      <p:pic>
        <p:nvPicPr>
          <p:cNvPr id="769" name="Google Shape;76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6475" y="-11425"/>
            <a:ext cx="4405739" cy="51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METODOLOGIA: </a:t>
            </a:r>
            <a:r>
              <a:rPr lang="en"/>
              <a:t>DECISÃO DA ARQUITETURA</a:t>
            </a:r>
            <a:endParaRPr sz="3400"/>
          </a:p>
        </p:txBody>
      </p:sp>
      <p:pic>
        <p:nvPicPr>
          <p:cNvPr id="775" name="Google Shape;775;p32"/>
          <p:cNvPicPr preferRelativeResize="0"/>
          <p:nvPr/>
        </p:nvPicPr>
        <p:blipFill rotWithShape="1">
          <a:blip r:embed="rId3">
            <a:alphaModFix/>
          </a:blip>
          <a:srcRect b="7733" l="11286" r="12038" t="10339"/>
          <a:stretch/>
        </p:blipFill>
        <p:spPr>
          <a:xfrm>
            <a:off x="954300" y="1682029"/>
            <a:ext cx="1146501" cy="122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899" y="3290038"/>
            <a:ext cx="2197075" cy="9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3726" y="3323650"/>
            <a:ext cx="3453148" cy="92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2250" y="1721325"/>
            <a:ext cx="1146500" cy="11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7350" y="1693700"/>
            <a:ext cx="1318344" cy="114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32"/>
          <p:cNvPicPr preferRelativeResize="0"/>
          <p:nvPr/>
        </p:nvPicPr>
        <p:blipFill rotWithShape="1">
          <a:blip r:embed="rId8">
            <a:alphaModFix/>
          </a:blip>
          <a:srcRect b="12159" l="12734" r="12666" t="13424"/>
          <a:stretch/>
        </p:blipFill>
        <p:spPr>
          <a:xfrm>
            <a:off x="6284800" y="1625650"/>
            <a:ext cx="1808399" cy="12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5175" y="1625650"/>
            <a:ext cx="309524" cy="3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96175" y="1625650"/>
            <a:ext cx="309525" cy="3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47525" y="1625650"/>
            <a:ext cx="309525" cy="3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53425" y="1625650"/>
            <a:ext cx="309524" cy="3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03375" y="3166100"/>
            <a:ext cx="309524" cy="3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57050" y="3166100"/>
            <a:ext cx="309524" cy="30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METODOLOGIA: DIVISÃO DE TAREFAS</a:t>
            </a:r>
            <a:endParaRPr/>
          </a:p>
        </p:txBody>
      </p:sp>
      <p:sp>
        <p:nvSpPr>
          <p:cNvPr id="792" name="Google Shape;792;p33"/>
          <p:cNvSpPr txBox="1"/>
          <p:nvPr>
            <p:ph idx="1" type="body"/>
          </p:nvPr>
        </p:nvSpPr>
        <p:spPr>
          <a:xfrm>
            <a:off x="720000" y="1294625"/>
            <a:ext cx="77562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A divisão do trabalha realizou-se da seguinte maneira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793" name="Google Shape;793;p33"/>
          <p:cNvPicPr preferRelativeResize="0"/>
          <p:nvPr/>
        </p:nvPicPr>
        <p:blipFill rotWithShape="1">
          <a:blip r:embed="rId3">
            <a:alphaModFix/>
          </a:blip>
          <a:srcRect b="7733" l="11286" r="12038" t="10339"/>
          <a:stretch/>
        </p:blipFill>
        <p:spPr>
          <a:xfrm>
            <a:off x="705284" y="1954058"/>
            <a:ext cx="929905" cy="99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975" y="1954063"/>
            <a:ext cx="881023" cy="9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274" y="3288661"/>
            <a:ext cx="929925" cy="92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3175" y="2082138"/>
            <a:ext cx="751511" cy="7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3040" y="2082138"/>
            <a:ext cx="751519" cy="73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3085" y="2082147"/>
            <a:ext cx="751513" cy="7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23130" y="2082138"/>
            <a:ext cx="751514" cy="73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6960" y="2124331"/>
            <a:ext cx="749654" cy="7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37007" y="2137619"/>
            <a:ext cx="749652" cy="74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23135" y="3384880"/>
            <a:ext cx="751513" cy="7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3175" y="3384880"/>
            <a:ext cx="751511" cy="7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39525" y="3197650"/>
            <a:ext cx="993650" cy="9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17906" y="3378313"/>
            <a:ext cx="751518" cy="7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37007" y="3378325"/>
            <a:ext cx="751519" cy="7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03094" y="3384878"/>
            <a:ext cx="751516" cy="737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